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12192000"/>
  <p:embeddedFontLst>
    <p:embeddedFont>
      <p:font typeface="Quattrocento Sans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微软雅黑" panose="020B0503020204020204" pitchFamily="34" charset="-122"/>
      <p:regular r:id="rId23"/>
      <p:bold r:id="rId24"/>
    </p:embeddedFont>
    <p:embeddedFont>
      <p:font typeface="MiSans" panose="020B0604020202020204" charset="-122"/>
      <p:regular r:id="rId25"/>
    </p:embeddedFont>
    <p:embeddedFont>
      <p:font typeface="Liter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0" d="100"/>
          <a:sy n="90" d="100"/>
        </p:scale>
        <p:origin x="54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3716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22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356abcf1e6b71e847bf873882e5108b221178561.jpeg"/>
          <p:cNvPicPr>
            <a:picLocks noChangeAspect="1"/>
          </p:cNvPicPr>
          <p:nvPr/>
        </p:nvPicPr>
        <p:blipFill>
          <a:blip r:embed="rId3">
            <a:alphaModFix amt="40000"/>
          </a:blip>
          <a:srcRect l="182" r="182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755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91919">
                  <a:alpha val="90000"/>
                </a:srgbClr>
              </a:gs>
              <a:gs pos="50000">
                <a:srgbClr val="191919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4507290" y="2541282"/>
            <a:ext cx="2571750" cy="352425"/>
          </a:xfrm>
          <a:custGeom>
            <a:avLst/>
            <a:gdLst/>
            <a:ahLst/>
            <a:cxnLst/>
            <a:rect l="l" t="t" r="r" b="b"/>
            <a:pathLst>
              <a:path w="2571750" h="352425">
                <a:moveTo>
                  <a:pt x="176213" y="0"/>
                </a:moveTo>
                <a:lnTo>
                  <a:pt x="2395538" y="0"/>
                </a:lnTo>
                <a:cubicBezTo>
                  <a:pt x="2492792" y="0"/>
                  <a:pt x="2571750" y="78958"/>
                  <a:pt x="2571750" y="176213"/>
                </a:cubicBezTo>
                <a:lnTo>
                  <a:pt x="2571750" y="176213"/>
                </a:lnTo>
                <a:cubicBezTo>
                  <a:pt x="2571750" y="273467"/>
                  <a:pt x="2492792" y="352425"/>
                  <a:pt x="2395538" y="352425"/>
                </a:cubicBezTo>
                <a:lnTo>
                  <a:pt x="176213" y="352425"/>
                </a:lnTo>
                <a:cubicBezTo>
                  <a:pt x="78958" y="352425"/>
                  <a:pt x="0" y="273467"/>
                  <a:pt x="0" y="176213"/>
                </a:cubicBezTo>
                <a:lnTo>
                  <a:pt x="0" y="176213"/>
                </a:lnTo>
                <a:cubicBezTo>
                  <a:pt x="0" y="78958"/>
                  <a:pt x="78958" y="0"/>
                  <a:pt x="17621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507290" y="2541282"/>
            <a:ext cx="2628900" cy="3429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NATURAL LANGUAGE PROCESSING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638243" y="662860"/>
            <a:ext cx="8366994" cy="16098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Twitter Sentiment</a:t>
            </a:r>
            <a:endParaRPr lang="en-US" sz="6000" dirty="0"/>
          </a:p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Analysis</a:t>
            </a:r>
            <a:endParaRPr lang="en-US" sz="6000" dirty="0"/>
          </a:p>
        </p:txBody>
      </p:sp>
      <p:sp>
        <p:nvSpPr>
          <p:cNvPr id="7" name="Text 4"/>
          <p:cNvSpPr/>
          <p:nvPr/>
        </p:nvSpPr>
        <p:spPr>
          <a:xfrm>
            <a:off x="2911548" y="3118873"/>
            <a:ext cx="74295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Understanding Brand Perception Through Machine Learning &amp; NLP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355901" y="548163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5719" y="16669"/>
                </a:moveTo>
                <a:cubicBezTo>
                  <a:pt x="35719" y="7471"/>
                  <a:pt x="43190" y="0"/>
                  <a:pt x="52388" y="0"/>
                </a:cubicBezTo>
                <a:lnTo>
                  <a:pt x="59531" y="0"/>
                </a:lnTo>
                <a:cubicBezTo>
                  <a:pt x="64800" y="0"/>
                  <a:pt x="69056" y="4256"/>
                  <a:pt x="69056" y="9525"/>
                </a:cubicBezTo>
                <a:lnTo>
                  <a:pt x="69056" y="142875"/>
                </a:lnTo>
                <a:cubicBezTo>
                  <a:pt x="69056" y="148144"/>
                  <a:pt x="64800" y="152400"/>
                  <a:pt x="59531" y="152400"/>
                </a:cubicBezTo>
                <a:lnTo>
                  <a:pt x="50006" y="152400"/>
                </a:lnTo>
                <a:cubicBezTo>
                  <a:pt x="41136" y="152400"/>
                  <a:pt x="33665" y="146328"/>
                  <a:pt x="31552" y="138113"/>
                </a:cubicBezTo>
                <a:cubicBezTo>
                  <a:pt x="31343" y="138113"/>
                  <a:pt x="31165" y="138113"/>
                  <a:pt x="30956" y="138113"/>
                </a:cubicBezTo>
                <a:cubicBezTo>
                  <a:pt x="17800" y="138113"/>
                  <a:pt x="7144" y="127456"/>
                  <a:pt x="7144" y="114300"/>
                </a:cubicBezTo>
                <a:cubicBezTo>
                  <a:pt x="7144" y="108942"/>
                  <a:pt x="8930" y="104001"/>
                  <a:pt x="11906" y="100013"/>
                </a:cubicBezTo>
                <a:cubicBezTo>
                  <a:pt x="6132" y="95667"/>
                  <a:pt x="2381" y="88761"/>
                  <a:pt x="2381" y="80962"/>
                </a:cubicBezTo>
                <a:cubicBezTo>
                  <a:pt x="2381" y="71765"/>
                  <a:pt x="7620" y="63758"/>
                  <a:pt x="15240" y="59799"/>
                </a:cubicBezTo>
                <a:cubicBezTo>
                  <a:pt x="13127" y="56227"/>
                  <a:pt x="11906" y="52060"/>
                  <a:pt x="11906" y="47625"/>
                </a:cubicBezTo>
                <a:cubicBezTo>
                  <a:pt x="11906" y="34469"/>
                  <a:pt x="22562" y="23813"/>
                  <a:pt x="35719" y="23813"/>
                </a:cubicBezTo>
                <a:lnTo>
                  <a:pt x="35719" y="16669"/>
                </a:lnTo>
                <a:close/>
                <a:moveTo>
                  <a:pt x="116681" y="16669"/>
                </a:moveTo>
                <a:lnTo>
                  <a:pt x="116681" y="23813"/>
                </a:lnTo>
                <a:cubicBezTo>
                  <a:pt x="129838" y="23813"/>
                  <a:pt x="140494" y="34469"/>
                  <a:pt x="140494" y="47625"/>
                </a:cubicBezTo>
                <a:cubicBezTo>
                  <a:pt x="140494" y="52090"/>
                  <a:pt x="139273" y="56257"/>
                  <a:pt x="137160" y="59799"/>
                </a:cubicBezTo>
                <a:cubicBezTo>
                  <a:pt x="144810" y="63758"/>
                  <a:pt x="150019" y="71735"/>
                  <a:pt x="150019" y="80962"/>
                </a:cubicBezTo>
                <a:cubicBezTo>
                  <a:pt x="150019" y="88761"/>
                  <a:pt x="146268" y="95667"/>
                  <a:pt x="140494" y="100013"/>
                </a:cubicBezTo>
                <a:cubicBezTo>
                  <a:pt x="143470" y="104001"/>
                  <a:pt x="145256" y="108942"/>
                  <a:pt x="145256" y="114300"/>
                </a:cubicBezTo>
                <a:cubicBezTo>
                  <a:pt x="145256" y="127456"/>
                  <a:pt x="134600" y="138113"/>
                  <a:pt x="121444" y="138113"/>
                </a:cubicBezTo>
                <a:cubicBezTo>
                  <a:pt x="121235" y="138113"/>
                  <a:pt x="121057" y="138113"/>
                  <a:pt x="120848" y="138113"/>
                </a:cubicBezTo>
                <a:cubicBezTo>
                  <a:pt x="118735" y="146328"/>
                  <a:pt x="111264" y="152400"/>
                  <a:pt x="102394" y="152400"/>
                </a:cubicBezTo>
                <a:lnTo>
                  <a:pt x="92869" y="152400"/>
                </a:lnTo>
                <a:cubicBezTo>
                  <a:pt x="87600" y="152400"/>
                  <a:pt x="83344" y="148144"/>
                  <a:pt x="83344" y="142875"/>
                </a:cubicBezTo>
                <a:lnTo>
                  <a:pt x="83344" y="9525"/>
                </a:lnTo>
                <a:cubicBezTo>
                  <a:pt x="83344" y="4256"/>
                  <a:pt x="87600" y="0"/>
                  <a:pt x="92869" y="0"/>
                </a:cubicBezTo>
                <a:lnTo>
                  <a:pt x="100013" y="0"/>
                </a:lnTo>
                <a:cubicBezTo>
                  <a:pt x="109210" y="0"/>
                  <a:pt x="116681" y="7471"/>
                  <a:pt x="116681" y="1666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9" name="Text 6"/>
          <p:cNvSpPr/>
          <p:nvPr/>
        </p:nvSpPr>
        <p:spPr>
          <a:xfrm>
            <a:off x="3603551" y="5443538"/>
            <a:ext cx="123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Machine Learning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009679" y="548163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1" name="Text 8"/>
          <p:cNvSpPr/>
          <p:nvPr/>
        </p:nvSpPr>
        <p:spPr>
          <a:xfrm>
            <a:off x="5257329" y="5443538"/>
            <a:ext cx="1647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Sentiment Classification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072139" y="548163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616" y="68014"/>
                </a:moveTo>
                <a:cubicBezTo>
                  <a:pt x="23574" y="40332"/>
                  <a:pt x="47417" y="19050"/>
                  <a:pt x="76200" y="19050"/>
                </a:cubicBezTo>
                <a:cubicBezTo>
                  <a:pt x="91976" y="19050"/>
                  <a:pt x="106263" y="25450"/>
                  <a:pt x="116622" y="35778"/>
                </a:cubicBezTo>
                <a:cubicBezTo>
                  <a:pt x="116681" y="35838"/>
                  <a:pt x="116741" y="35897"/>
                  <a:pt x="116800" y="35957"/>
                </a:cubicBezTo>
                <a:lnTo>
                  <a:pt x="119063" y="38100"/>
                </a:lnTo>
                <a:lnTo>
                  <a:pt x="104805" y="38100"/>
                </a:lnTo>
                <a:cubicBezTo>
                  <a:pt x="99536" y="38100"/>
                  <a:pt x="95280" y="42356"/>
                  <a:pt x="95280" y="47625"/>
                </a:cubicBezTo>
                <a:cubicBezTo>
                  <a:pt x="95280" y="52894"/>
                  <a:pt x="99536" y="57150"/>
                  <a:pt x="104805" y="57150"/>
                </a:cubicBezTo>
                <a:lnTo>
                  <a:pt x="142905" y="57150"/>
                </a:lnTo>
                <a:cubicBezTo>
                  <a:pt x="148173" y="57150"/>
                  <a:pt x="152430" y="52894"/>
                  <a:pt x="152430" y="47625"/>
                </a:cubicBezTo>
                <a:lnTo>
                  <a:pt x="152430" y="9525"/>
                </a:lnTo>
                <a:cubicBezTo>
                  <a:pt x="152430" y="4256"/>
                  <a:pt x="148173" y="0"/>
                  <a:pt x="142905" y="0"/>
                </a:cubicBezTo>
                <a:cubicBezTo>
                  <a:pt x="137636" y="0"/>
                  <a:pt x="133380" y="4256"/>
                  <a:pt x="133380" y="9525"/>
                </a:cubicBezTo>
                <a:lnTo>
                  <a:pt x="133380" y="25420"/>
                </a:lnTo>
                <a:lnTo>
                  <a:pt x="130016" y="22235"/>
                </a:lnTo>
                <a:cubicBezTo>
                  <a:pt x="116235" y="8513"/>
                  <a:pt x="97185" y="0"/>
                  <a:pt x="76200" y="0"/>
                </a:cubicBezTo>
                <a:cubicBezTo>
                  <a:pt x="37802" y="0"/>
                  <a:pt x="6042" y="28396"/>
                  <a:pt x="774" y="65336"/>
                </a:cubicBezTo>
                <a:cubicBezTo>
                  <a:pt x="30" y="70545"/>
                  <a:pt x="3631" y="75367"/>
                  <a:pt x="8840" y="76111"/>
                </a:cubicBezTo>
                <a:cubicBezTo>
                  <a:pt x="14049" y="76855"/>
                  <a:pt x="18871" y="73223"/>
                  <a:pt x="19616" y="68044"/>
                </a:cubicBezTo>
                <a:close/>
                <a:moveTo>
                  <a:pt x="151626" y="87064"/>
                </a:moveTo>
                <a:cubicBezTo>
                  <a:pt x="152370" y="81855"/>
                  <a:pt x="148739" y="77033"/>
                  <a:pt x="143560" y="76289"/>
                </a:cubicBezTo>
                <a:cubicBezTo>
                  <a:pt x="138380" y="75545"/>
                  <a:pt x="133529" y="79177"/>
                  <a:pt x="132784" y="84356"/>
                </a:cubicBezTo>
                <a:cubicBezTo>
                  <a:pt x="128826" y="112038"/>
                  <a:pt x="104983" y="133320"/>
                  <a:pt x="76200" y="133320"/>
                </a:cubicBezTo>
                <a:cubicBezTo>
                  <a:pt x="60424" y="133320"/>
                  <a:pt x="46137" y="126921"/>
                  <a:pt x="35778" y="116592"/>
                </a:cubicBezTo>
                <a:cubicBezTo>
                  <a:pt x="35719" y="116532"/>
                  <a:pt x="35659" y="116473"/>
                  <a:pt x="35600" y="116413"/>
                </a:cubicBezTo>
                <a:lnTo>
                  <a:pt x="33337" y="114270"/>
                </a:lnTo>
                <a:lnTo>
                  <a:pt x="47595" y="114270"/>
                </a:lnTo>
                <a:cubicBezTo>
                  <a:pt x="52864" y="114270"/>
                  <a:pt x="57120" y="110014"/>
                  <a:pt x="57120" y="104745"/>
                </a:cubicBezTo>
                <a:cubicBezTo>
                  <a:pt x="57120" y="99477"/>
                  <a:pt x="52864" y="95220"/>
                  <a:pt x="47595" y="95220"/>
                </a:cubicBezTo>
                <a:lnTo>
                  <a:pt x="9525" y="95250"/>
                </a:lnTo>
                <a:cubicBezTo>
                  <a:pt x="6995" y="95250"/>
                  <a:pt x="4554" y="96262"/>
                  <a:pt x="2768" y="98078"/>
                </a:cubicBezTo>
                <a:cubicBezTo>
                  <a:pt x="982" y="99893"/>
                  <a:pt x="-30" y="102304"/>
                  <a:pt x="0" y="104864"/>
                </a:cubicBezTo>
                <a:lnTo>
                  <a:pt x="298" y="142667"/>
                </a:lnTo>
                <a:cubicBezTo>
                  <a:pt x="327" y="147935"/>
                  <a:pt x="4643" y="152162"/>
                  <a:pt x="9912" y="152102"/>
                </a:cubicBezTo>
                <a:cubicBezTo>
                  <a:pt x="15180" y="152043"/>
                  <a:pt x="19407" y="147757"/>
                  <a:pt x="19348" y="142488"/>
                </a:cubicBezTo>
                <a:lnTo>
                  <a:pt x="19229" y="127159"/>
                </a:lnTo>
                <a:lnTo>
                  <a:pt x="22414" y="130165"/>
                </a:lnTo>
                <a:cubicBezTo>
                  <a:pt x="36195" y="143887"/>
                  <a:pt x="55215" y="152400"/>
                  <a:pt x="76200" y="152400"/>
                </a:cubicBezTo>
                <a:cubicBezTo>
                  <a:pt x="114598" y="152400"/>
                  <a:pt x="146358" y="124004"/>
                  <a:pt x="151626" y="87064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3" name="Text 10"/>
          <p:cNvSpPr/>
          <p:nvPr/>
        </p:nvSpPr>
        <p:spPr>
          <a:xfrm>
            <a:off x="7319789" y="5443538"/>
            <a:ext cx="1543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Social Media Analytics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81000" y="5672138"/>
            <a:ext cx="11430000" cy="9525"/>
          </a:xfrm>
          <a:custGeom>
            <a:avLst/>
            <a:gdLst/>
            <a:ahLst/>
            <a:cxnLst/>
            <a:rect l="l" t="t" r="r" b="b"/>
            <a:pathLst>
              <a:path w="11430000" h="9525">
                <a:moveTo>
                  <a:pt x="0" y="0"/>
                </a:moveTo>
                <a:lnTo>
                  <a:pt x="11430000" y="0"/>
                </a:lnTo>
                <a:lnTo>
                  <a:pt x="11430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333333"/>
          </a:solidFill>
          <a:ln/>
        </p:spPr>
      </p:sp>
      <p:sp>
        <p:nvSpPr>
          <p:cNvPr id="15" name="Text 12"/>
          <p:cNvSpPr/>
          <p:nvPr/>
        </p:nvSpPr>
        <p:spPr>
          <a:xfrm>
            <a:off x="5793165" y="3784520"/>
            <a:ext cx="724593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Group 1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363938" y="4278297"/>
            <a:ext cx="4226443" cy="3324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chemeClr val="bg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Muema Stephen • Salma Mwende • Grace Wangui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381000" y="6096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Performance Comparison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071563"/>
            <a:ext cx="6791325" cy="4324350"/>
          </a:xfrm>
          <a:custGeom>
            <a:avLst/>
            <a:gdLst/>
            <a:ahLst/>
            <a:cxnLst/>
            <a:rect l="l" t="t" r="r" b="b"/>
            <a:pathLst>
              <a:path w="6791325" h="4324350">
                <a:moveTo>
                  <a:pt x="114293" y="0"/>
                </a:moveTo>
                <a:lnTo>
                  <a:pt x="6677032" y="0"/>
                </a:lnTo>
                <a:cubicBezTo>
                  <a:pt x="6740112" y="0"/>
                  <a:pt x="6791325" y="51213"/>
                  <a:pt x="6791325" y="114293"/>
                </a:cubicBezTo>
                <a:lnTo>
                  <a:pt x="6791325" y="4210057"/>
                </a:lnTo>
                <a:cubicBezTo>
                  <a:pt x="6791325" y="4273179"/>
                  <a:pt x="6740154" y="4324350"/>
                  <a:pt x="6677032" y="4324350"/>
                </a:cubicBezTo>
                <a:lnTo>
                  <a:pt x="114293" y="4324350"/>
                </a:lnTo>
                <a:cubicBezTo>
                  <a:pt x="51213" y="4324350"/>
                  <a:pt x="0" y="4273137"/>
                  <a:pt x="0" y="421005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04825" y="1190625"/>
            <a:ext cx="6638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Comprehensive Model Comparison</a:t>
            </a:r>
            <a:endParaRPr lang="en-US" sz="1600" dirty="0"/>
          </a:p>
        </p:txBody>
      </p:sp>
      <p:pic>
        <p:nvPicPr>
          <p:cNvPr id="6" name="Image 0" descr="https://kimi-img.moonshot.cn/pub/slides/26-02-05-16:50:22-d625jjij4egk1lkvrf8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4825" y="1533525"/>
            <a:ext cx="6553200" cy="3743325"/>
          </a:xfrm>
          <a:prstGeom prst="roundRect">
            <a:avLst>
              <a:gd name="adj" fmla="val 0"/>
            </a:avLst>
          </a:prstGeom>
        </p:spPr>
      </p:pic>
      <p:sp>
        <p:nvSpPr>
          <p:cNvPr id="7" name="Shape 4"/>
          <p:cNvSpPr/>
          <p:nvPr/>
        </p:nvSpPr>
        <p:spPr>
          <a:xfrm>
            <a:off x="400049" y="5514975"/>
            <a:ext cx="6935093" cy="1090612"/>
          </a:xfrm>
          <a:custGeom>
            <a:avLst/>
            <a:gdLst/>
            <a:ahLst/>
            <a:cxnLst/>
            <a:rect l="l" t="t" r="r" b="b"/>
            <a:pathLst>
              <a:path w="6781800" h="971550">
                <a:moveTo>
                  <a:pt x="0" y="0"/>
                </a:moveTo>
                <a:lnTo>
                  <a:pt x="6667497" y="0"/>
                </a:lnTo>
                <a:cubicBezTo>
                  <a:pt x="6730583" y="0"/>
                  <a:pt x="6781800" y="51217"/>
                  <a:pt x="6781800" y="114303"/>
                </a:cubicBezTo>
                <a:lnTo>
                  <a:pt x="6781800" y="857247"/>
                </a:lnTo>
                <a:cubicBezTo>
                  <a:pt x="6781800" y="920333"/>
                  <a:pt x="6730583" y="971550"/>
                  <a:pt x="6667497" y="971550"/>
                </a:cubicBezTo>
                <a:lnTo>
                  <a:pt x="0" y="9715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B2C36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8" name="Shape 5"/>
          <p:cNvSpPr/>
          <p:nvPr/>
        </p:nvSpPr>
        <p:spPr>
          <a:xfrm>
            <a:off x="400050" y="5514975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0" y="971550"/>
                </a:lnTo>
                <a:lnTo>
                  <a:pt x="0" y="0"/>
                </a:ln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9" name="Shape 6"/>
          <p:cNvSpPr/>
          <p:nvPr/>
        </p:nvSpPr>
        <p:spPr>
          <a:xfrm>
            <a:off x="552450" y="56673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10" name="Text 7"/>
          <p:cNvSpPr/>
          <p:nvPr/>
        </p:nvSpPr>
        <p:spPr>
          <a:xfrm>
            <a:off x="723900" y="5629275"/>
            <a:ext cx="6419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Accuracy Paradox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33400" y="5934075"/>
            <a:ext cx="6801743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While XGBoost shows comparable accuracy (67.48%) to Linear SVM (68.52%), it misses </a:t>
            </a:r>
            <a:r>
              <a:rPr lang="en-US" sz="1200" b="1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93% of negative sentiment</a:t>
            </a:r>
            <a:r>
              <a:rPr lang="en-US" sz="12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(7% recall). This demonstrates why accuracy alone is misleading for imbalanced datasets.</a:t>
            </a:r>
            <a:endParaRPr lang="en-US" sz="1200" dirty="0"/>
          </a:p>
        </p:txBody>
      </p:sp>
      <p:sp>
        <p:nvSpPr>
          <p:cNvPr id="12" name="Shape 9"/>
          <p:cNvSpPr/>
          <p:nvPr/>
        </p:nvSpPr>
        <p:spPr>
          <a:xfrm>
            <a:off x="7335143" y="1071562"/>
            <a:ext cx="4467225" cy="2314575"/>
          </a:xfrm>
          <a:custGeom>
            <a:avLst/>
            <a:gdLst/>
            <a:ahLst/>
            <a:cxnLst/>
            <a:rect l="l" t="t" r="r" b="b"/>
            <a:pathLst>
              <a:path w="4467225" h="2228850">
                <a:moveTo>
                  <a:pt x="114295" y="0"/>
                </a:moveTo>
                <a:lnTo>
                  <a:pt x="4352930" y="0"/>
                </a:lnTo>
                <a:cubicBezTo>
                  <a:pt x="4416011" y="0"/>
                  <a:pt x="4467225" y="51214"/>
                  <a:pt x="4467225" y="114295"/>
                </a:cubicBezTo>
                <a:lnTo>
                  <a:pt x="4467225" y="2114555"/>
                </a:lnTo>
                <a:cubicBezTo>
                  <a:pt x="4467225" y="2177636"/>
                  <a:pt x="4416011" y="2228850"/>
                  <a:pt x="4352930" y="2228850"/>
                </a:cubicBezTo>
                <a:lnTo>
                  <a:pt x="114295" y="2228850"/>
                </a:lnTo>
                <a:cubicBezTo>
                  <a:pt x="51214" y="2228850"/>
                  <a:pt x="0" y="2177636"/>
                  <a:pt x="0" y="211455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454205" y="1190625"/>
            <a:ext cx="4314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Matrix</a:t>
            </a:r>
            <a:endParaRPr lang="en-US" sz="1600" dirty="0"/>
          </a:p>
        </p:txBody>
      </p:sp>
      <p:graphicFrame>
        <p:nvGraphicFramePr>
          <p:cNvPr id="14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7454205" y="1533525"/>
          <a:ext cx="4229100" cy="1898970"/>
        </p:xfrm>
        <a:graphic>
          <a:graphicData uri="http://schemas.openxmlformats.org/drawingml/2006/table">
            <a:tbl>
              <a:tblPr/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4638">
                <a:tc>
                  <a:txBody>
                    <a:bodyPr/>
                    <a:lstStyle/>
                    <a:p>
                      <a:pPr algn="l"/>
                      <a:r>
                        <a:rPr lang="en-US" sz="900" b="1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Model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Acc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Macro F1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Neg Recall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638"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EFEFE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Linear SVM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900" b="1" u="none" dirty="0">
                          <a:solidFill>
                            <a:srgbClr val="EFEFE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                                                ⭐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6F1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u="none" dirty="0">
                          <a:solidFill>
                            <a:srgbClr val="EFEFE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68.52%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6F1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u="none" dirty="0">
                          <a:solidFill>
                            <a:srgbClr val="EFEFE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0.597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6F1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u="none" dirty="0">
                          <a:solidFill>
                            <a:srgbClr val="EFEFE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48.25%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66F1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638"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EFEFE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Enhanced NB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67.48%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0.541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22.81%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638"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EFEFE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XGBoost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67.48%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0.442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u="none" dirty="0">
                          <a:solidFill>
                            <a:srgbClr val="FF646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7.02%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638"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EFEFE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Baseline NB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65.49%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0.392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u="none" dirty="0">
                          <a:solidFill>
                            <a:srgbClr val="FF646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0.88%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638"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EFEFE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Logistic Reg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64.55%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8F8F8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0.565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u="none" dirty="0">
                          <a:solidFill>
                            <a:srgbClr val="05DF7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56.14%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57150" marB="571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5" name="Shape 11"/>
          <p:cNvSpPr/>
          <p:nvPr/>
        </p:nvSpPr>
        <p:spPr>
          <a:xfrm>
            <a:off x="7335143" y="3424238"/>
            <a:ext cx="4467225" cy="2238375"/>
          </a:xfrm>
          <a:custGeom>
            <a:avLst/>
            <a:gdLst/>
            <a:ahLst/>
            <a:cxnLst/>
            <a:rect l="l" t="t" r="r" b="b"/>
            <a:pathLst>
              <a:path w="4467225" h="2238375">
                <a:moveTo>
                  <a:pt x="114291" y="0"/>
                </a:moveTo>
                <a:lnTo>
                  <a:pt x="4352934" y="0"/>
                </a:lnTo>
                <a:cubicBezTo>
                  <a:pt x="4416055" y="0"/>
                  <a:pt x="4467225" y="51170"/>
                  <a:pt x="4467225" y="114291"/>
                </a:cubicBezTo>
                <a:lnTo>
                  <a:pt x="4467225" y="2124084"/>
                </a:lnTo>
                <a:cubicBezTo>
                  <a:pt x="4467225" y="2187205"/>
                  <a:pt x="4416055" y="2238375"/>
                  <a:pt x="4352934" y="2238375"/>
                </a:cubicBezTo>
                <a:lnTo>
                  <a:pt x="114291" y="2238375"/>
                </a:lnTo>
                <a:cubicBezTo>
                  <a:pt x="51170" y="2238375"/>
                  <a:pt x="0" y="2187205"/>
                  <a:pt x="0" y="2124084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7454205" y="3543300"/>
            <a:ext cx="430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Strengths</a:t>
            </a:r>
            <a:endParaRPr lang="en-US" sz="1600" dirty="0"/>
          </a:p>
        </p:txBody>
      </p:sp>
      <p:sp>
        <p:nvSpPr>
          <p:cNvPr id="17" name="Shape 13"/>
          <p:cNvSpPr/>
          <p:nvPr/>
        </p:nvSpPr>
        <p:spPr>
          <a:xfrm>
            <a:off x="7458968" y="3852863"/>
            <a:ext cx="4219575" cy="504825"/>
          </a:xfrm>
          <a:custGeom>
            <a:avLst/>
            <a:gdLst/>
            <a:ahLst/>
            <a:cxnLst/>
            <a:rect l="l" t="t" r="r" b="b"/>
            <a:pathLst>
              <a:path w="4219575" h="504825">
                <a:moveTo>
                  <a:pt x="76198" y="0"/>
                </a:moveTo>
                <a:lnTo>
                  <a:pt x="4143377" y="0"/>
                </a:lnTo>
                <a:cubicBezTo>
                  <a:pt x="4185460" y="0"/>
                  <a:pt x="4219575" y="34115"/>
                  <a:pt x="4219575" y="76198"/>
                </a:cubicBezTo>
                <a:lnTo>
                  <a:pt x="4219575" y="428627"/>
                </a:lnTo>
                <a:cubicBezTo>
                  <a:pt x="4219575" y="470710"/>
                  <a:pt x="4185460" y="504825"/>
                  <a:pt x="4143377" y="504825"/>
                </a:cubicBezTo>
                <a:lnTo>
                  <a:pt x="76198" y="504825"/>
                </a:lnTo>
                <a:cubicBezTo>
                  <a:pt x="34115" y="504825"/>
                  <a:pt x="0" y="470710"/>
                  <a:pt x="0" y="428627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8" name="Shape 14"/>
          <p:cNvSpPr/>
          <p:nvPr/>
        </p:nvSpPr>
        <p:spPr>
          <a:xfrm>
            <a:off x="7547074" y="39433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9" name="Text 15"/>
          <p:cNvSpPr/>
          <p:nvPr/>
        </p:nvSpPr>
        <p:spPr>
          <a:xfrm>
            <a:off x="7711380" y="3933825"/>
            <a:ext cx="39433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SVM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7539930" y="4124325"/>
            <a:ext cx="4114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overall balance, production-ready</a:t>
            </a:r>
            <a:endParaRPr lang="en-US" sz="1050" dirty="0"/>
          </a:p>
        </p:txBody>
      </p:sp>
      <p:sp>
        <p:nvSpPr>
          <p:cNvPr id="21" name="Shape 17"/>
          <p:cNvSpPr/>
          <p:nvPr/>
        </p:nvSpPr>
        <p:spPr>
          <a:xfrm>
            <a:off x="7458968" y="4443413"/>
            <a:ext cx="4219575" cy="504825"/>
          </a:xfrm>
          <a:custGeom>
            <a:avLst/>
            <a:gdLst/>
            <a:ahLst/>
            <a:cxnLst/>
            <a:rect l="l" t="t" r="r" b="b"/>
            <a:pathLst>
              <a:path w="4219575" h="504825">
                <a:moveTo>
                  <a:pt x="76198" y="0"/>
                </a:moveTo>
                <a:lnTo>
                  <a:pt x="4143377" y="0"/>
                </a:lnTo>
                <a:cubicBezTo>
                  <a:pt x="4185460" y="0"/>
                  <a:pt x="4219575" y="34115"/>
                  <a:pt x="4219575" y="76198"/>
                </a:cubicBezTo>
                <a:lnTo>
                  <a:pt x="4219575" y="428627"/>
                </a:lnTo>
                <a:cubicBezTo>
                  <a:pt x="4219575" y="470710"/>
                  <a:pt x="4185460" y="504825"/>
                  <a:pt x="4143377" y="504825"/>
                </a:cubicBezTo>
                <a:lnTo>
                  <a:pt x="76198" y="504825"/>
                </a:lnTo>
                <a:cubicBezTo>
                  <a:pt x="34115" y="504825"/>
                  <a:pt x="0" y="470710"/>
                  <a:pt x="0" y="428627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2" name="Shape 18"/>
          <p:cNvSpPr/>
          <p:nvPr/>
        </p:nvSpPr>
        <p:spPr>
          <a:xfrm>
            <a:off x="7554218" y="45339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00013" y="57150"/>
                </a:moveTo>
                <a:cubicBezTo>
                  <a:pt x="100013" y="33494"/>
                  <a:pt x="80806" y="14288"/>
                  <a:pt x="57150" y="14288"/>
                </a:cubicBezTo>
                <a:cubicBezTo>
                  <a:pt x="33494" y="14288"/>
                  <a:pt x="14288" y="33494"/>
                  <a:pt x="14288" y="57150"/>
                </a:cubicBezTo>
                <a:cubicBezTo>
                  <a:pt x="14288" y="80806"/>
                  <a:pt x="33494" y="100013"/>
                  <a:pt x="57150" y="100013"/>
                </a:cubicBezTo>
                <a:cubicBezTo>
                  <a:pt x="80806" y="100013"/>
                  <a:pt x="100013" y="80806"/>
                  <a:pt x="100013" y="57150"/>
                </a:cubicBezTo>
                <a:close/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  <a:moveTo>
                  <a:pt x="57150" y="75009"/>
                </a:moveTo>
                <a:cubicBezTo>
                  <a:pt x="67007" y="75009"/>
                  <a:pt x="75009" y="67007"/>
                  <a:pt x="75009" y="57150"/>
                </a:cubicBezTo>
                <a:cubicBezTo>
                  <a:pt x="75009" y="47293"/>
                  <a:pt x="67007" y="39291"/>
                  <a:pt x="57150" y="39291"/>
                </a:cubicBezTo>
                <a:cubicBezTo>
                  <a:pt x="47293" y="39291"/>
                  <a:pt x="39291" y="47293"/>
                  <a:pt x="39291" y="57150"/>
                </a:cubicBezTo>
                <a:cubicBezTo>
                  <a:pt x="39291" y="67007"/>
                  <a:pt x="47293" y="75009"/>
                  <a:pt x="57150" y="75009"/>
                </a:cubicBezTo>
                <a:close/>
                <a:moveTo>
                  <a:pt x="57150" y="25003"/>
                </a:moveTo>
                <a:cubicBezTo>
                  <a:pt x="74892" y="25003"/>
                  <a:pt x="89297" y="39408"/>
                  <a:pt x="89297" y="57150"/>
                </a:cubicBezTo>
                <a:cubicBezTo>
                  <a:pt x="89297" y="74892"/>
                  <a:pt x="74892" y="89297"/>
                  <a:pt x="57150" y="89297"/>
                </a:cubicBezTo>
                <a:cubicBezTo>
                  <a:pt x="39408" y="89297"/>
                  <a:pt x="25003" y="74892"/>
                  <a:pt x="25003" y="57150"/>
                </a:cubicBezTo>
                <a:cubicBezTo>
                  <a:pt x="25003" y="39408"/>
                  <a:pt x="39408" y="25003"/>
                  <a:pt x="57150" y="25003"/>
                </a:cubicBezTo>
                <a:close/>
                <a:moveTo>
                  <a:pt x="50006" y="57150"/>
                </a:moveTo>
                <a:cubicBezTo>
                  <a:pt x="50006" y="53207"/>
                  <a:pt x="53207" y="50006"/>
                  <a:pt x="57150" y="50006"/>
                </a:cubicBezTo>
                <a:cubicBezTo>
                  <a:pt x="61093" y="50006"/>
                  <a:pt x="64294" y="53207"/>
                  <a:pt x="64294" y="57150"/>
                </a:cubicBezTo>
                <a:cubicBezTo>
                  <a:pt x="64294" y="61093"/>
                  <a:pt x="61093" y="64294"/>
                  <a:pt x="57150" y="64294"/>
                </a:cubicBezTo>
                <a:cubicBezTo>
                  <a:pt x="53207" y="64294"/>
                  <a:pt x="50006" y="61093"/>
                  <a:pt x="50006" y="57150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23" name="Text 19"/>
          <p:cNvSpPr/>
          <p:nvPr/>
        </p:nvSpPr>
        <p:spPr>
          <a:xfrm>
            <a:off x="7711380" y="4524375"/>
            <a:ext cx="39433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Logistic Regression</a:t>
            </a:r>
            <a:endParaRPr lang="en-US" sz="1600" dirty="0"/>
          </a:p>
        </p:txBody>
      </p:sp>
      <p:sp>
        <p:nvSpPr>
          <p:cNvPr id="24" name="Text 20"/>
          <p:cNvSpPr/>
          <p:nvPr/>
        </p:nvSpPr>
        <p:spPr>
          <a:xfrm>
            <a:off x="7539930" y="4714875"/>
            <a:ext cx="4114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Highest negative recall (56%)</a:t>
            </a:r>
            <a:endParaRPr lang="en-US" sz="1050" dirty="0"/>
          </a:p>
        </p:txBody>
      </p:sp>
      <p:sp>
        <p:nvSpPr>
          <p:cNvPr id="25" name="Shape 21"/>
          <p:cNvSpPr/>
          <p:nvPr/>
        </p:nvSpPr>
        <p:spPr>
          <a:xfrm>
            <a:off x="7458968" y="5033963"/>
            <a:ext cx="4219575" cy="504825"/>
          </a:xfrm>
          <a:custGeom>
            <a:avLst/>
            <a:gdLst/>
            <a:ahLst/>
            <a:cxnLst/>
            <a:rect l="l" t="t" r="r" b="b"/>
            <a:pathLst>
              <a:path w="4219575" h="504825">
                <a:moveTo>
                  <a:pt x="76198" y="0"/>
                </a:moveTo>
                <a:lnTo>
                  <a:pt x="4143377" y="0"/>
                </a:lnTo>
                <a:cubicBezTo>
                  <a:pt x="4185460" y="0"/>
                  <a:pt x="4219575" y="34115"/>
                  <a:pt x="4219575" y="76198"/>
                </a:cubicBezTo>
                <a:lnTo>
                  <a:pt x="4219575" y="428627"/>
                </a:lnTo>
                <a:cubicBezTo>
                  <a:pt x="4219575" y="470710"/>
                  <a:pt x="4185460" y="504825"/>
                  <a:pt x="4143377" y="504825"/>
                </a:cubicBezTo>
                <a:lnTo>
                  <a:pt x="76198" y="504825"/>
                </a:lnTo>
                <a:cubicBezTo>
                  <a:pt x="34115" y="504825"/>
                  <a:pt x="0" y="470710"/>
                  <a:pt x="0" y="428627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6" name="Shape 22"/>
          <p:cNvSpPr/>
          <p:nvPr/>
        </p:nvSpPr>
        <p:spPr>
          <a:xfrm>
            <a:off x="7561362" y="51244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75634" y="-2210"/>
                </a:moveTo>
                <a:cubicBezTo>
                  <a:pt x="78291" y="-290"/>
                  <a:pt x="79273" y="3192"/>
                  <a:pt x="78068" y="6228"/>
                </a:cubicBezTo>
                <a:lnTo>
                  <a:pt x="60566" y="50006"/>
                </a:lnTo>
                <a:lnTo>
                  <a:pt x="92869" y="50006"/>
                </a:lnTo>
                <a:cubicBezTo>
                  <a:pt x="95883" y="50006"/>
                  <a:pt x="98561" y="51881"/>
                  <a:pt x="99588" y="54717"/>
                </a:cubicBezTo>
                <a:cubicBezTo>
                  <a:pt x="100615" y="57552"/>
                  <a:pt x="99745" y="60722"/>
                  <a:pt x="97445" y="62642"/>
                </a:cubicBezTo>
                <a:lnTo>
                  <a:pt x="33151" y="116220"/>
                </a:lnTo>
                <a:cubicBezTo>
                  <a:pt x="30629" y="118318"/>
                  <a:pt x="27035" y="118430"/>
                  <a:pt x="24378" y="116510"/>
                </a:cubicBezTo>
                <a:cubicBezTo>
                  <a:pt x="21721" y="114590"/>
                  <a:pt x="20739" y="111108"/>
                  <a:pt x="21945" y="108072"/>
                </a:cubicBezTo>
                <a:lnTo>
                  <a:pt x="39447" y="64294"/>
                </a:lnTo>
                <a:lnTo>
                  <a:pt x="7144" y="64294"/>
                </a:lnTo>
                <a:cubicBezTo>
                  <a:pt x="4130" y="64294"/>
                  <a:pt x="1451" y="62419"/>
                  <a:pt x="424" y="59583"/>
                </a:cubicBezTo>
                <a:cubicBezTo>
                  <a:pt x="-603" y="56748"/>
                  <a:pt x="268" y="53578"/>
                  <a:pt x="2567" y="51658"/>
                </a:cubicBezTo>
                <a:lnTo>
                  <a:pt x="66861" y="-1920"/>
                </a:lnTo>
                <a:cubicBezTo>
                  <a:pt x="69384" y="-4018"/>
                  <a:pt x="72978" y="-4130"/>
                  <a:pt x="75634" y="-2210"/>
                </a:cubicBezTo>
                <a:close/>
              </a:path>
            </a:pathLst>
          </a:custGeom>
          <a:solidFill>
            <a:srgbClr val="8F8F8F"/>
          </a:solidFill>
          <a:ln/>
        </p:spPr>
      </p:sp>
      <p:sp>
        <p:nvSpPr>
          <p:cNvPr id="27" name="Text 23"/>
          <p:cNvSpPr/>
          <p:nvPr/>
        </p:nvSpPr>
        <p:spPr>
          <a:xfrm>
            <a:off x="7711380" y="5114925"/>
            <a:ext cx="39433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Enhanced NB</a:t>
            </a:r>
            <a:endParaRPr lang="en-US" sz="1600" dirty="0"/>
          </a:p>
        </p:txBody>
      </p:sp>
      <p:sp>
        <p:nvSpPr>
          <p:cNvPr id="28" name="Text 24"/>
          <p:cNvSpPr/>
          <p:nvPr/>
        </p:nvSpPr>
        <p:spPr>
          <a:xfrm>
            <a:off x="7539930" y="5305425"/>
            <a:ext cx="4114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 baseline, interpretable</a:t>
            </a:r>
            <a:endParaRPr lang="en-US" sz="11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376238" y="428625"/>
            <a:ext cx="7683241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Linear SVM: Production Model Deep Dive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390525" y="1076325"/>
            <a:ext cx="5619750" cy="2647950"/>
          </a:xfrm>
          <a:custGeom>
            <a:avLst/>
            <a:gdLst/>
            <a:ahLst/>
            <a:cxnLst/>
            <a:rect l="l" t="t" r="r" b="b"/>
            <a:pathLst>
              <a:path w="5619750" h="2647950">
                <a:moveTo>
                  <a:pt x="114312" y="0"/>
                </a:moveTo>
                <a:lnTo>
                  <a:pt x="5505438" y="0"/>
                </a:lnTo>
                <a:cubicBezTo>
                  <a:pt x="5568571" y="0"/>
                  <a:pt x="5619750" y="51179"/>
                  <a:pt x="5619750" y="114312"/>
                </a:cubicBezTo>
                <a:lnTo>
                  <a:pt x="5619750" y="2533638"/>
                </a:lnTo>
                <a:cubicBezTo>
                  <a:pt x="5619750" y="2596771"/>
                  <a:pt x="5568571" y="2647950"/>
                  <a:pt x="5505438" y="2647950"/>
                </a:cubicBezTo>
                <a:lnTo>
                  <a:pt x="114312" y="2647950"/>
                </a:lnTo>
                <a:cubicBezTo>
                  <a:pt x="51179" y="2647950"/>
                  <a:pt x="0" y="2596771"/>
                  <a:pt x="0" y="2533638"/>
                </a:cubicBezTo>
                <a:lnTo>
                  <a:pt x="0" y="114312"/>
                </a:lnTo>
                <a:cubicBezTo>
                  <a:pt x="0" y="51221"/>
                  <a:pt x="51221" y="0"/>
                  <a:pt x="114312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>
                  <a:alpha val="30000"/>
                </a:srgbClr>
              </a:gs>
              <a:gs pos="100000">
                <a:srgbClr val="6366F1">
                  <a:alpha val="10000"/>
                </a:srgbClr>
              </a:gs>
            </a:gsLst>
            <a:lin ang="2700000" scaled="1"/>
          </a:gradFill>
          <a:ln w="25400">
            <a:solidFill>
              <a:srgbClr val="6366F1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52450" y="12382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366F1">
              <a:alpha val="3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666750" y="13525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64428" y="0"/>
                </a:moveTo>
                <a:lnTo>
                  <a:pt x="164440" y="0"/>
                </a:lnTo>
                <a:cubicBezTo>
                  <a:pt x="176272" y="0"/>
                  <a:pt x="185916" y="9733"/>
                  <a:pt x="185470" y="21521"/>
                </a:cubicBezTo>
                <a:cubicBezTo>
                  <a:pt x="185380" y="23887"/>
                  <a:pt x="185291" y="26253"/>
                  <a:pt x="185157" y="28575"/>
                </a:cubicBezTo>
                <a:lnTo>
                  <a:pt x="207303" y="28575"/>
                </a:lnTo>
                <a:cubicBezTo>
                  <a:pt x="218956" y="28575"/>
                  <a:pt x="229225" y="38219"/>
                  <a:pt x="228332" y="50810"/>
                </a:cubicBezTo>
                <a:cubicBezTo>
                  <a:pt x="224983" y="97110"/>
                  <a:pt x="201320" y="122560"/>
                  <a:pt x="175647" y="135865"/>
                </a:cubicBezTo>
                <a:cubicBezTo>
                  <a:pt x="168593" y="139526"/>
                  <a:pt x="161404" y="142250"/>
                  <a:pt x="154573" y="144259"/>
                </a:cubicBezTo>
                <a:cubicBezTo>
                  <a:pt x="145554" y="157029"/>
                  <a:pt x="136178" y="163770"/>
                  <a:pt x="128721" y="167387"/>
                </a:cubicBezTo>
                <a:lnTo>
                  <a:pt x="128721" y="200025"/>
                </a:lnTo>
                <a:lnTo>
                  <a:pt x="157296" y="200025"/>
                </a:lnTo>
                <a:cubicBezTo>
                  <a:pt x="165199" y="200025"/>
                  <a:pt x="171584" y="206410"/>
                  <a:pt x="171584" y="214313"/>
                </a:cubicBezTo>
                <a:cubicBezTo>
                  <a:pt x="171584" y="222215"/>
                  <a:pt x="165199" y="228600"/>
                  <a:pt x="157296" y="228600"/>
                </a:cubicBezTo>
                <a:lnTo>
                  <a:pt x="71571" y="228600"/>
                </a:lnTo>
                <a:cubicBezTo>
                  <a:pt x="63669" y="228600"/>
                  <a:pt x="57284" y="222215"/>
                  <a:pt x="57284" y="214313"/>
                </a:cubicBezTo>
                <a:cubicBezTo>
                  <a:pt x="57284" y="206410"/>
                  <a:pt x="63669" y="200025"/>
                  <a:pt x="71571" y="200025"/>
                </a:cubicBezTo>
                <a:lnTo>
                  <a:pt x="100146" y="200025"/>
                </a:lnTo>
                <a:lnTo>
                  <a:pt x="100146" y="167387"/>
                </a:lnTo>
                <a:cubicBezTo>
                  <a:pt x="93003" y="163949"/>
                  <a:pt x="84118" y="157564"/>
                  <a:pt x="75456" y="145822"/>
                </a:cubicBezTo>
                <a:cubicBezTo>
                  <a:pt x="67241" y="143679"/>
                  <a:pt x="58311" y="140419"/>
                  <a:pt x="49604" y="135508"/>
                </a:cubicBezTo>
                <a:cubicBezTo>
                  <a:pt x="25450" y="121980"/>
                  <a:pt x="3661" y="96485"/>
                  <a:pt x="536" y="50721"/>
                </a:cubicBezTo>
                <a:cubicBezTo>
                  <a:pt x="-313" y="38174"/>
                  <a:pt x="9912" y="28530"/>
                  <a:pt x="21565" y="28530"/>
                </a:cubicBezTo>
                <a:lnTo>
                  <a:pt x="43711" y="28530"/>
                </a:lnTo>
                <a:cubicBezTo>
                  <a:pt x="43577" y="26209"/>
                  <a:pt x="43488" y="23887"/>
                  <a:pt x="43398" y="21476"/>
                </a:cubicBezTo>
                <a:cubicBezTo>
                  <a:pt x="42952" y="9644"/>
                  <a:pt x="52596" y="-45"/>
                  <a:pt x="64428" y="-45"/>
                </a:cubicBezTo>
                <a:close/>
                <a:moveTo>
                  <a:pt x="45318" y="50006"/>
                </a:moveTo>
                <a:lnTo>
                  <a:pt x="21922" y="50006"/>
                </a:lnTo>
                <a:cubicBezTo>
                  <a:pt x="24691" y="87823"/>
                  <a:pt x="42059" y="106754"/>
                  <a:pt x="59963" y="116800"/>
                </a:cubicBezTo>
                <a:cubicBezTo>
                  <a:pt x="53533" y="100146"/>
                  <a:pt x="48220" y="78403"/>
                  <a:pt x="45318" y="50006"/>
                </a:cubicBezTo>
                <a:close/>
                <a:moveTo>
                  <a:pt x="169664" y="114657"/>
                </a:moveTo>
                <a:cubicBezTo>
                  <a:pt x="187747" y="104031"/>
                  <a:pt x="204088" y="85145"/>
                  <a:pt x="206856" y="50006"/>
                </a:cubicBezTo>
                <a:lnTo>
                  <a:pt x="183505" y="50006"/>
                </a:lnTo>
                <a:cubicBezTo>
                  <a:pt x="180737" y="77197"/>
                  <a:pt x="175736" y="98316"/>
                  <a:pt x="169664" y="114657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7" name="Text 5"/>
          <p:cNvSpPr/>
          <p:nvPr/>
        </p:nvSpPr>
        <p:spPr>
          <a:xfrm>
            <a:off x="1123950" y="1238250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Linear SVM Selected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23950" y="1504950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Overall Performance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57213" y="1814513"/>
            <a:ext cx="2581275" cy="809625"/>
          </a:xfrm>
          <a:custGeom>
            <a:avLst/>
            <a:gdLst/>
            <a:ahLst/>
            <a:cxnLst/>
            <a:rect l="l" t="t" r="r" b="b"/>
            <a:pathLst>
              <a:path w="2581275" h="809625">
                <a:moveTo>
                  <a:pt x="76202" y="0"/>
                </a:moveTo>
                <a:lnTo>
                  <a:pt x="2505073" y="0"/>
                </a:lnTo>
                <a:cubicBezTo>
                  <a:pt x="2547158" y="0"/>
                  <a:pt x="2581275" y="34117"/>
                  <a:pt x="2581275" y="76202"/>
                </a:cubicBezTo>
                <a:lnTo>
                  <a:pt x="2581275" y="733423"/>
                </a:lnTo>
                <a:cubicBezTo>
                  <a:pt x="2581275" y="775508"/>
                  <a:pt x="2547158" y="809625"/>
                  <a:pt x="2505073" y="809625"/>
                </a:cubicBezTo>
                <a:lnTo>
                  <a:pt x="76202" y="809625"/>
                </a:lnTo>
                <a:cubicBezTo>
                  <a:pt x="34117" y="809625"/>
                  <a:pt x="0" y="775508"/>
                  <a:pt x="0" y="7334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09600" y="189547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Overall Accuracy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81025" y="2085975"/>
            <a:ext cx="2533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68.52%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09600" y="239077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Correct classification rate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262313" y="1814513"/>
            <a:ext cx="2581275" cy="809625"/>
          </a:xfrm>
          <a:custGeom>
            <a:avLst/>
            <a:gdLst/>
            <a:ahLst/>
            <a:cxnLst/>
            <a:rect l="l" t="t" r="r" b="b"/>
            <a:pathLst>
              <a:path w="2581275" h="809625">
                <a:moveTo>
                  <a:pt x="76202" y="0"/>
                </a:moveTo>
                <a:lnTo>
                  <a:pt x="2505073" y="0"/>
                </a:lnTo>
                <a:cubicBezTo>
                  <a:pt x="2547158" y="0"/>
                  <a:pt x="2581275" y="34117"/>
                  <a:pt x="2581275" y="76202"/>
                </a:cubicBezTo>
                <a:lnTo>
                  <a:pt x="2581275" y="733423"/>
                </a:lnTo>
                <a:cubicBezTo>
                  <a:pt x="2581275" y="775508"/>
                  <a:pt x="2547158" y="809625"/>
                  <a:pt x="2505073" y="809625"/>
                </a:cubicBezTo>
                <a:lnTo>
                  <a:pt x="76202" y="809625"/>
                </a:lnTo>
                <a:cubicBezTo>
                  <a:pt x="34117" y="809625"/>
                  <a:pt x="0" y="775508"/>
                  <a:pt x="0" y="7334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314700" y="189547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Macro F1-Score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286125" y="2085975"/>
            <a:ext cx="2533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0.597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314700" y="239077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Balanced performance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57213" y="2747963"/>
            <a:ext cx="2581275" cy="809625"/>
          </a:xfrm>
          <a:custGeom>
            <a:avLst/>
            <a:gdLst/>
            <a:ahLst/>
            <a:cxnLst/>
            <a:rect l="l" t="t" r="r" b="b"/>
            <a:pathLst>
              <a:path w="2581275" h="809625">
                <a:moveTo>
                  <a:pt x="76202" y="0"/>
                </a:moveTo>
                <a:lnTo>
                  <a:pt x="2505073" y="0"/>
                </a:lnTo>
                <a:cubicBezTo>
                  <a:pt x="2547158" y="0"/>
                  <a:pt x="2581275" y="34117"/>
                  <a:pt x="2581275" y="76202"/>
                </a:cubicBezTo>
                <a:lnTo>
                  <a:pt x="2581275" y="733423"/>
                </a:lnTo>
                <a:cubicBezTo>
                  <a:pt x="2581275" y="775508"/>
                  <a:pt x="2547158" y="809625"/>
                  <a:pt x="2505073" y="809625"/>
                </a:cubicBezTo>
                <a:lnTo>
                  <a:pt x="76202" y="809625"/>
                </a:lnTo>
                <a:cubicBezTo>
                  <a:pt x="34117" y="809625"/>
                  <a:pt x="0" y="775508"/>
                  <a:pt x="0" y="7334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609600" y="282892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Negative Recall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81025" y="3019425"/>
            <a:ext cx="2533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48.25%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09600" y="332422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Catches nearly half of complaints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262313" y="2747963"/>
            <a:ext cx="2581275" cy="809625"/>
          </a:xfrm>
          <a:custGeom>
            <a:avLst/>
            <a:gdLst/>
            <a:ahLst/>
            <a:cxnLst/>
            <a:rect l="l" t="t" r="r" b="b"/>
            <a:pathLst>
              <a:path w="2581275" h="809625">
                <a:moveTo>
                  <a:pt x="76202" y="0"/>
                </a:moveTo>
                <a:lnTo>
                  <a:pt x="2505073" y="0"/>
                </a:lnTo>
                <a:cubicBezTo>
                  <a:pt x="2547158" y="0"/>
                  <a:pt x="2581275" y="34117"/>
                  <a:pt x="2581275" y="76202"/>
                </a:cubicBezTo>
                <a:lnTo>
                  <a:pt x="2581275" y="733423"/>
                </a:lnTo>
                <a:cubicBezTo>
                  <a:pt x="2581275" y="775508"/>
                  <a:pt x="2547158" y="809625"/>
                  <a:pt x="2505073" y="809625"/>
                </a:cubicBezTo>
                <a:lnTo>
                  <a:pt x="76202" y="809625"/>
                </a:lnTo>
                <a:cubicBezTo>
                  <a:pt x="34117" y="809625"/>
                  <a:pt x="0" y="775508"/>
                  <a:pt x="0" y="7334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3314700" y="282892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Negative F1-Score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286125" y="3019425"/>
            <a:ext cx="2533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0.444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314700" y="3324225"/>
            <a:ext cx="2476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balance for crisis detection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5763" y="3852863"/>
            <a:ext cx="5629275" cy="2295525"/>
          </a:xfrm>
          <a:custGeom>
            <a:avLst/>
            <a:gdLst/>
            <a:ahLst/>
            <a:cxnLst/>
            <a:rect l="l" t="t" r="r" b="b"/>
            <a:pathLst>
              <a:path w="5629275" h="2295525">
                <a:moveTo>
                  <a:pt x="114294" y="0"/>
                </a:moveTo>
                <a:lnTo>
                  <a:pt x="5514981" y="0"/>
                </a:lnTo>
                <a:cubicBezTo>
                  <a:pt x="5578104" y="0"/>
                  <a:pt x="5629275" y="51171"/>
                  <a:pt x="5629275" y="114294"/>
                </a:cubicBezTo>
                <a:lnTo>
                  <a:pt x="5629275" y="2181231"/>
                </a:lnTo>
                <a:cubicBezTo>
                  <a:pt x="5629275" y="2244354"/>
                  <a:pt x="5578104" y="2295525"/>
                  <a:pt x="5514981" y="2295525"/>
                </a:cubicBezTo>
                <a:lnTo>
                  <a:pt x="114294" y="2295525"/>
                </a:lnTo>
                <a:cubicBezTo>
                  <a:pt x="51171" y="2295525"/>
                  <a:pt x="0" y="2244354"/>
                  <a:pt x="0" y="21812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88169" y="405765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83682" y="22369"/>
                </a:moveTo>
                <a:cubicBezTo>
                  <a:pt x="87165" y="17580"/>
                  <a:pt x="86093" y="10883"/>
                  <a:pt x="81305" y="7400"/>
                </a:cubicBezTo>
                <a:cubicBezTo>
                  <a:pt x="76516" y="3918"/>
                  <a:pt x="69819" y="4989"/>
                  <a:pt x="66336" y="9778"/>
                </a:cubicBezTo>
                <a:lnTo>
                  <a:pt x="30841" y="58568"/>
                </a:lnTo>
                <a:lnTo>
                  <a:pt x="18284" y="46010"/>
                </a:lnTo>
                <a:cubicBezTo>
                  <a:pt x="14098" y="41824"/>
                  <a:pt x="7300" y="41824"/>
                  <a:pt x="3114" y="46010"/>
                </a:cubicBezTo>
                <a:cubicBezTo>
                  <a:pt x="-1072" y="50196"/>
                  <a:pt x="-1072" y="56994"/>
                  <a:pt x="3114" y="61180"/>
                </a:cubicBezTo>
                <a:lnTo>
                  <a:pt x="24545" y="82611"/>
                </a:lnTo>
                <a:cubicBezTo>
                  <a:pt x="26756" y="84821"/>
                  <a:pt x="29836" y="85959"/>
                  <a:pt x="32951" y="85725"/>
                </a:cubicBezTo>
                <a:cubicBezTo>
                  <a:pt x="36065" y="85491"/>
                  <a:pt x="38945" y="83883"/>
                  <a:pt x="40786" y="81338"/>
                </a:cubicBezTo>
                <a:lnTo>
                  <a:pt x="83649" y="22402"/>
                </a:lnTo>
                <a:close/>
                <a:moveTo>
                  <a:pt x="126545" y="67910"/>
                </a:moveTo>
                <a:cubicBezTo>
                  <a:pt x="130027" y="63122"/>
                  <a:pt x="128956" y="56424"/>
                  <a:pt x="124167" y="52942"/>
                </a:cubicBezTo>
                <a:cubicBezTo>
                  <a:pt x="119379" y="49459"/>
                  <a:pt x="112681" y="50531"/>
                  <a:pt x="109199" y="55319"/>
                </a:cubicBezTo>
                <a:lnTo>
                  <a:pt x="52272" y="133577"/>
                </a:lnTo>
                <a:lnTo>
                  <a:pt x="28999" y="110304"/>
                </a:lnTo>
                <a:cubicBezTo>
                  <a:pt x="24813" y="106118"/>
                  <a:pt x="18016" y="106118"/>
                  <a:pt x="13830" y="110304"/>
                </a:cubicBezTo>
                <a:cubicBezTo>
                  <a:pt x="9644" y="114490"/>
                  <a:pt x="9644" y="121287"/>
                  <a:pt x="13830" y="125473"/>
                </a:cubicBezTo>
                <a:lnTo>
                  <a:pt x="45977" y="157620"/>
                </a:lnTo>
                <a:cubicBezTo>
                  <a:pt x="48187" y="159830"/>
                  <a:pt x="51268" y="160969"/>
                  <a:pt x="54382" y="160734"/>
                </a:cubicBezTo>
                <a:cubicBezTo>
                  <a:pt x="57496" y="160500"/>
                  <a:pt x="60376" y="158893"/>
                  <a:pt x="62218" y="156348"/>
                </a:cubicBezTo>
                <a:lnTo>
                  <a:pt x="126511" y="67944"/>
                </a:ln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27" name="Text 25"/>
          <p:cNvSpPr/>
          <p:nvPr/>
        </p:nvSpPr>
        <p:spPr>
          <a:xfrm>
            <a:off x="762000" y="4010025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Linear SVM Won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61975" y="44291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29" name="Text 27"/>
          <p:cNvSpPr/>
          <p:nvPr/>
        </p:nvSpPr>
        <p:spPr>
          <a:xfrm>
            <a:off x="847725" y="4391025"/>
            <a:ext cx="2686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Highest Overall Accuracy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47725" y="4581525"/>
            <a:ext cx="26765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68.52% ensures reliable predictions across all classes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61975" y="4848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32" name="Text 30"/>
          <p:cNvSpPr/>
          <p:nvPr/>
        </p:nvSpPr>
        <p:spPr>
          <a:xfrm>
            <a:off x="847725" y="4810125"/>
            <a:ext cx="2676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Strong Negative F1-Score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47725" y="5000625"/>
            <a:ext cx="2667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0.44 balances recall and precision for crisis detection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61975" y="52673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35" name="Text 33"/>
          <p:cNvSpPr/>
          <p:nvPr/>
        </p:nvSpPr>
        <p:spPr>
          <a:xfrm>
            <a:off x="847725" y="5229225"/>
            <a:ext cx="2695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Cross-Validation Stability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47725" y="5419725"/>
            <a:ext cx="26860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Mean F1: 0.554 ± 0.025 confirms stable generalization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61975" y="56864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38" name="Text 36"/>
          <p:cNvSpPr/>
          <p:nvPr/>
        </p:nvSpPr>
        <p:spPr>
          <a:xfrm>
            <a:off x="847725" y="5648325"/>
            <a:ext cx="2990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Fewer False Positives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47725" y="5838825"/>
            <a:ext cx="2981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Reduces customer service workload vs. Logistic Regression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176963" y="1071563"/>
            <a:ext cx="5629275" cy="3487040"/>
          </a:xfrm>
          <a:custGeom>
            <a:avLst/>
            <a:gdLst/>
            <a:ahLst/>
            <a:cxnLst/>
            <a:rect l="l" t="t" r="r" b="b"/>
            <a:pathLst>
              <a:path w="5629275" h="3248025">
                <a:moveTo>
                  <a:pt x="114298" y="0"/>
                </a:moveTo>
                <a:lnTo>
                  <a:pt x="5514977" y="0"/>
                </a:lnTo>
                <a:cubicBezTo>
                  <a:pt x="5578060" y="0"/>
                  <a:pt x="5629275" y="51215"/>
                  <a:pt x="5629275" y="114298"/>
                </a:cubicBezTo>
                <a:lnTo>
                  <a:pt x="5629275" y="3133727"/>
                </a:lnTo>
                <a:cubicBezTo>
                  <a:pt x="5629275" y="3196810"/>
                  <a:pt x="5578060" y="3248025"/>
                  <a:pt x="5514977" y="3248025"/>
                </a:cubicBezTo>
                <a:lnTo>
                  <a:pt x="114298" y="3248025"/>
                </a:lnTo>
                <a:cubicBezTo>
                  <a:pt x="51215" y="3248025"/>
                  <a:pt x="0" y="3196810"/>
                  <a:pt x="0" y="31337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334125" y="1096441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28588" y="32147"/>
                </a:moveTo>
                <a:lnTo>
                  <a:pt x="128588" y="53578"/>
                </a:lnTo>
                <a:lnTo>
                  <a:pt x="107156" y="53578"/>
                </a:lnTo>
                <a:lnTo>
                  <a:pt x="107156" y="32147"/>
                </a:lnTo>
                <a:lnTo>
                  <a:pt x="128588" y="32147"/>
                </a:lnTo>
                <a:close/>
                <a:moveTo>
                  <a:pt x="128588" y="75009"/>
                </a:moveTo>
                <a:lnTo>
                  <a:pt x="128588" y="96441"/>
                </a:lnTo>
                <a:lnTo>
                  <a:pt x="107156" y="96441"/>
                </a:lnTo>
                <a:lnTo>
                  <a:pt x="107156" y="75009"/>
                </a:lnTo>
                <a:lnTo>
                  <a:pt x="128588" y="75009"/>
                </a:lnTo>
                <a:close/>
                <a:moveTo>
                  <a:pt x="128588" y="117872"/>
                </a:moveTo>
                <a:lnTo>
                  <a:pt x="128588" y="139303"/>
                </a:lnTo>
                <a:lnTo>
                  <a:pt x="107156" y="139303"/>
                </a:lnTo>
                <a:lnTo>
                  <a:pt x="107156" y="117872"/>
                </a:lnTo>
                <a:lnTo>
                  <a:pt x="128588" y="117872"/>
                </a:lnTo>
                <a:close/>
                <a:moveTo>
                  <a:pt x="85725" y="96441"/>
                </a:moveTo>
                <a:lnTo>
                  <a:pt x="64294" y="96441"/>
                </a:lnTo>
                <a:lnTo>
                  <a:pt x="64294" y="75009"/>
                </a:lnTo>
                <a:lnTo>
                  <a:pt x="85725" y="75009"/>
                </a:lnTo>
                <a:lnTo>
                  <a:pt x="85725" y="96441"/>
                </a:lnTo>
                <a:close/>
                <a:moveTo>
                  <a:pt x="64294" y="117872"/>
                </a:moveTo>
                <a:lnTo>
                  <a:pt x="85725" y="117872"/>
                </a:lnTo>
                <a:lnTo>
                  <a:pt x="85725" y="139303"/>
                </a:lnTo>
                <a:lnTo>
                  <a:pt x="64294" y="139303"/>
                </a:lnTo>
                <a:lnTo>
                  <a:pt x="64294" y="117872"/>
                </a:lnTo>
                <a:close/>
                <a:moveTo>
                  <a:pt x="42863" y="96441"/>
                </a:moveTo>
                <a:lnTo>
                  <a:pt x="21431" y="96441"/>
                </a:lnTo>
                <a:lnTo>
                  <a:pt x="21431" y="75009"/>
                </a:lnTo>
                <a:lnTo>
                  <a:pt x="42863" y="75009"/>
                </a:lnTo>
                <a:lnTo>
                  <a:pt x="42863" y="96441"/>
                </a:lnTo>
                <a:close/>
                <a:moveTo>
                  <a:pt x="21431" y="117872"/>
                </a:moveTo>
                <a:lnTo>
                  <a:pt x="42863" y="117872"/>
                </a:lnTo>
                <a:lnTo>
                  <a:pt x="42863" y="139303"/>
                </a:lnTo>
                <a:lnTo>
                  <a:pt x="21431" y="139303"/>
                </a:lnTo>
                <a:lnTo>
                  <a:pt x="21431" y="117872"/>
                </a:lnTo>
                <a:close/>
                <a:moveTo>
                  <a:pt x="21431" y="53578"/>
                </a:moveTo>
                <a:lnTo>
                  <a:pt x="21431" y="32147"/>
                </a:lnTo>
                <a:lnTo>
                  <a:pt x="42863" y="32147"/>
                </a:lnTo>
                <a:lnTo>
                  <a:pt x="42863" y="53578"/>
                </a:lnTo>
                <a:lnTo>
                  <a:pt x="21431" y="53578"/>
                </a:lnTo>
                <a:close/>
                <a:moveTo>
                  <a:pt x="64294" y="53578"/>
                </a:moveTo>
                <a:lnTo>
                  <a:pt x="64294" y="32147"/>
                </a:lnTo>
                <a:lnTo>
                  <a:pt x="85725" y="32147"/>
                </a:lnTo>
                <a:lnTo>
                  <a:pt x="85725" y="53578"/>
                </a:lnTo>
                <a:lnTo>
                  <a:pt x="64294" y="53578"/>
                </a:lnTo>
                <a:close/>
                <a:moveTo>
                  <a:pt x="21431" y="10716"/>
                </a:moveTo>
                <a:cubicBezTo>
                  <a:pt x="9611" y="10716"/>
                  <a:pt x="0" y="20326"/>
                  <a:pt x="0" y="32147"/>
                </a:cubicBezTo>
                <a:lnTo>
                  <a:pt x="0" y="139303"/>
                </a:lnTo>
                <a:cubicBezTo>
                  <a:pt x="0" y="151124"/>
                  <a:pt x="9611" y="160734"/>
                  <a:pt x="21431" y="160734"/>
                </a:cubicBezTo>
                <a:lnTo>
                  <a:pt x="128588" y="160734"/>
                </a:lnTo>
                <a:cubicBezTo>
                  <a:pt x="140408" y="160734"/>
                  <a:pt x="150019" y="151124"/>
                  <a:pt x="150019" y="139303"/>
                </a:cubicBezTo>
                <a:lnTo>
                  <a:pt x="150019" y="32147"/>
                </a:lnTo>
                <a:cubicBezTo>
                  <a:pt x="150019" y="20326"/>
                  <a:pt x="140408" y="10716"/>
                  <a:pt x="128588" y="10716"/>
                </a:cubicBezTo>
                <a:lnTo>
                  <a:pt x="21431" y="10716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2" name="Text 40"/>
          <p:cNvSpPr/>
          <p:nvPr/>
        </p:nvSpPr>
        <p:spPr>
          <a:xfrm>
            <a:off x="6650832" y="1038626"/>
            <a:ext cx="420993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Confusion Matrix</a:t>
            </a:r>
            <a:endParaRPr lang="en-US" sz="1600" dirty="0"/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837" y="1305892"/>
            <a:ext cx="5119687" cy="3126727"/>
          </a:xfrm>
          <a:prstGeom prst="rect">
            <a:avLst/>
          </a:prstGeom>
        </p:spPr>
      </p:pic>
      <p:sp>
        <p:nvSpPr>
          <p:cNvPr id="49" name="Rectangle 48"/>
          <p:cNvSpPr/>
          <p:nvPr/>
        </p:nvSpPr>
        <p:spPr>
          <a:xfrm>
            <a:off x="6196124" y="4721393"/>
            <a:ext cx="56101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rgbClr val="00B050"/>
                </a:solidFill>
              </a:rPr>
              <a:t>Top Performance: </a:t>
            </a:r>
            <a:r>
              <a:rPr lang="en-US" sz="1200" dirty="0" smtClean="0">
                <a:solidFill>
                  <a:schemeClr val="bg1"/>
                </a:solidFill>
              </a:rPr>
              <a:t>It led with 68.52% accuracy and the highest overall balance. It doesn't just guess; it understands language nuances.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rgbClr val="00B050"/>
                </a:solidFill>
              </a:rPr>
              <a:t>Business Critical: </a:t>
            </a:r>
            <a:r>
              <a:rPr lang="en-US" sz="1200" dirty="0" smtClean="0">
                <a:solidFill>
                  <a:schemeClr val="bg1"/>
                </a:solidFill>
              </a:rPr>
              <a:t>While others ignored complaints, the SVM delivered the highest Negative F1 (0.4435). It catches negative sentiment without constant false alarms.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rgbClr val="00B050"/>
                </a:solidFill>
              </a:rPr>
              <a:t>Proven Stability: </a:t>
            </a:r>
            <a:r>
              <a:rPr lang="en-US" sz="1200" dirty="0" smtClean="0">
                <a:solidFill>
                  <a:schemeClr val="bg1"/>
                </a:solidFill>
              </a:rPr>
              <a:t>5-fold cross-validation confirmed a Mean F1 of 0.5542 with minimal variance. This model is reliable and ready for deployment.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440113" y="397670"/>
            <a:ext cx="87344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Insights &amp; Linguistic Patterns</a:t>
            </a:r>
            <a:endParaRPr lang="en-US" sz="3600" dirty="0"/>
          </a:p>
        </p:txBody>
      </p:sp>
      <p:sp>
        <p:nvSpPr>
          <p:cNvPr id="4" name="Shape 2"/>
          <p:cNvSpPr/>
          <p:nvPr/>
        </p:nvSpPr>
        <p:spPr>
          <a:xfrm>
            <a:off x="385763" y="1071563"/>
            <a:ext cx="5629275" cy="3390900"/>
          </a:xfrm>
          <a:custGeom>
            <a:avLst/>
            <a:gdLst/>
            <a:ahLst/>
            <a:cxnLst/>
            <a:rect l="l" t="t" r="r" b="b"/>
            <a:pathLst>
              <a:path w="5629275" h="3390900">
                <a:moveTo>
                  <a:pt x="114307" y="0"/>
                </a:moveTo>
                <a:lnTo>
                  <a:pt x="5514968" y="0"/>
                </a:lnTo>
                <a:cubicBezTo>
                  <a:pt x="5578098" y="0"/>
                  <a:pt x="5629275" y="51177"/>
                  <a:pt x="5629275" y="114307"/>
                </a:cubicBezTo>
                <a:lnTo>
                  <a:pt x="5629275" y="3276593"/>
                </a:lnTo>
                <a:cubicBezTo>
                  <a:pt x="5629275" y="3339723"/>
                  <a:pt x="5578098" y="3390900"/>
                  <a:pt x="5514968" y="3390900"/>
                </a:cubicBezTo>
                <a:lnTo>
                  <a:pt x="114307" y="3390900"/>
                </a:lnTo>
                <a:cubicBezTo>
                  <a:pt x="51177" y="3390900"/>
                  <a:pt x="0" y="3339723"/>
                  <a:pt x="0" y="327659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66738" y="12763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0184" y="18752"/>
                </a:moveTo>
                <a:cubicBezTo>
                  <a:pt x="40184" y="8405"/>
                  <a:pt x="48589" y="0"/>
                  <a:pt x="58936" y="0"/>
                </a:cubicBezTo>
                <a:lnTo>
                  <a:pt x="66973" y="0"/>
                </a:lnTo>
                <a:cubicBezTo>
                  <a:pt x="72900" y="0"/>
                  <a:pt x="77688" y="4789"/>
                  <a:pt x="77688" y="10716"/>
                </a:cubicBezTo>
                <a:lnTo>
                  <a:pt x="77688" y="160734"/>
                </a:lnTo>
                <a:cubicBezTo>
                  <a:pt x="77688" y="166661"/>
                  <a:pt x="72900" y="171450"/>
                  <a:pt x="66973" y="171450"/>
                </a:cubicBezTo>
                <a:lnTo>
                  <a:pt x="56257" y="171450"/>
                </a:lnTo>
                <a:cubicBezTo>
                  <a:pt x="46278" y="171450"/>
                  <a:pt x="37873" y="164619"/>
                  <a:pt x="35496" y="155377"/>
                </a:cubicBezTo>
                <a:cubicBezTo>
                  <a:pt x="35261" y="155377"/>
                  <a:pt x="35060" y="155377"/>
                  <a:pt x="34826" y="155377"/>
                </a:cubicBezTo>
                <a:cubicBezTo>
                  <a:pt x="20025" y="155377"/>
                  <a:pt x="8037" y="143388"/>
                  <a:pt x="8037" y="128588"/>
                </a:cubicBezTo>
                <a:cubicBezTo>
                  <a:pt x="8037" y="122560"/>
                  <a:pt x="10046" y="117001"/>
                  <a:pt x="13395" y="112514"/>
                </a:cubicBezTo>
                <a:cubicBezTo>
                  <a:pt x="6898" y="107625"/>
                  <a:pt x="2679" y="99856"/>
                  <a:pt x="2679" y="91083"/>
                </a:cubicBezTo>
                <a:cubicBezTo>
                  <a:pt x="2679" y="80736"/>
                  <a:pt x="8573" y="71728"/>
                  <a:pt x="17145" y="67274"/>
                </a:cubicBezTo>
                <a:cubicBezTo>
                  <a:pt x="14767" y="63256"/>
                  <a:pt x="13395" y="58568"/>
                  <a:pt x="13395" y="53578"/>
                </a:cubicBezTo>
                <a:cubicBezTo>
                  <a:pt x="13395" y="38777"/>
                  <a:pt x="25383" y="26789"/>
                  <a:pt x="40184" y="26789"/>
                </a:cubicBezTo>
                <a:lnTo>
                  <a:pt x="40184" y="18752"/>
                </a:lnTo>
                <a:close/>
                <a:moveTo>
                  <a:pt x="131266" y="18752"/>
                </a:moveTo>
                <a:lnTo>
                  <a:pt x="131266" y="26789"/>
                </a:lnTo>
                <a:cubicBezTo>
                  <a:pt x="146067" y="26789"/>
                  <a:pt x="158055" y="38777"/>
                  <a:pt x="158055" y="53578"/>
                </a:cubicBezTo>
                <a:cubicBezTo>
                  <a:pt x="158055" y="58601"/>
                  <a:pt x="156683" y="63289"/>
                  <a:pt x="154305" y="67274"/>
                </a:cubicBezTo>
                <a:cubicBezTo>
                  <a:pt x="162911" y="71728"/>
                  <a:pt x="168771" y="80702"/>
                  <a:pt x="168771" y="91083"/>
                </a:cubicBezTo>
                <a:cubicBezTo>
                  <a:pt x="168771" y="99856"/>
                  <a:pt x="164552" y="107625"/>
                  <a:pt x="158055" y="112514"/>
                </a:cubicBezTo>
                <a:cubicBezTo>
                  <a:pt x="161404" y="117001"/>
                  <a:pt x="163413" y="122560"/>
                  <a:pt x="163413" y="128588"/>
                </a:cubicBezTo>
                <a:cubicBezTo>
                  <a:pt x="163413" y="143388"/>
                  <a:pt x="151425" y="155377"/>
                  <a:pt x="136624" y="155377"/>
                </a:cubicBezTo>
                <a:cubicBezTo>
                  <a:pt x="136390" y="155377"/>
                  <a:pt x="136189" y="155377"/>
                  <a:pt x="135954" y="155377"/>
                </a:cubicBezTo>
                <a:cubicBezTo>
                  <a:pt x="133577" y="164619"/>
                  <a:pt x="125172" y="171450"/>
                  <a:pt x="115193" y="171450"/>
                </a:cubicBezTo>
                <a:lnTo>
                  <a:pt x="104477" y="171450"/>
                </a:lnTo>
                <a:cubicBezTo>
                  <a:pt x="98550" y="171450"/>
                  <a:pt x="93762" y="166661"/>
                  <a:pt x="93762" y="160734"/>
                </a:cubicBezTo>
                <a:lnTo>
                  <a:pt x="93762" y="10716"/>
                </a:lnTo>
                <a:cubicBezTo>
                  <a:pt x="93762" y="4789"/>
                  <a:pt x="98550" y="0"/>
                  <a:pt x="104477" y="0"/>
                </a:cubicBezTo>
                <a:lnTo>
                  <a:pt x="112514" y="0"/>
                </a:lnTo>
                <a:cubicBezTo>
                  <a:pt x="122861" y="0"/>
                  <a:pt x="131266" y="8405"/>
                  <a:pt x="131266" y="18752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" name="Text 4"/>
          <p:cNvSpPr/>
          <p:nvPr/>
        </p:nvSpPr>
        <p:spPr>
          <a:xfrm>
            <a:off x="762000" y="1228725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 Findings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47688" y="1552575"/>
            <a:ext cx="5305425" cy="900113"/>
          </a:xfrm>
          <a:custGeom>
            <a:avLst/>
            <a:gdLst/>
            <a:ahLst/>
            <a:cxnLst/>
            <a:rect l="l" t="t" r="r" b="b"/>
            <a:pathLst>
              <a:path w="5305425" h="838200">
                <a:moveTo>
                  <a:pt x="76201" y="0"/>
                </a:moveTo>
                <a:lnTo>
                  <a:pt x="5229224" y="0"/>
                </a:lnTo>
                <a:cubicBezTo>
                  <a:pt x="5271309" y="0"/>
                  <a:pt x="5305425" y="34116"/>
                  <a:pt x="5305425" y="76201"/>
                </a:cubicBezTo>
                <a:lnTo>
                  <a:pt x="5305425" y="761999"/>
                </a:lnTo>
                <a:cubicBezTo>
                  <a:pt x="5305425" y="804084"/>
                  <a:pt x="5271309" y="838200"/>
                  <a:pt x="5229224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666750" y="17335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797868" y="1790700"/>
            <a:ext cx="104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85850" y="1616588"/>
            <a:ext cx="471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Accuracy Paradox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85850" y="1887721"/>
            <a:ext cx="47053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XGBoost shows comparable accuracy (67.48%) to Linear SVM (68.52%) but misses </a:t>
            </a:r>
            <a:r>
              <a:rPr lang="en-US" sz="1050" b="1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93% of negative sentiment</a:t>
            </a: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. Accuracy alone is misleading for imbalanced datasets.</a:t>
            </a:r>
            <a:endParaRPr lang="en-US" sz="1050" dirty="0"/>
          </a:p>
        </p:txBody>
      </p:sp>
      <p:sp>
        <p:nvSpPr>
          <p:cNvPr id="12" name="Shape 10"/>
          <p:cNvSpPr/>
          <p:nvPr/>
        </p:nvSpPr>
        <p:spPr>
          <a:xfrm>
            <a:off x="547688" y="2538413"/>
            <a:ext cx="5305425" cy="838200"/>
          </a:xfrm>
          <a:custGeom>
            <a:avLst/>
            <a:gdLst/>
            <a:ahLst/>
            <a:cxnLst/>
            <a:rect l="l" t="t" r="r" b="b"/>
            <a:pathLst>
              <a:path w="5305425" h="838200">
                <a:moveTo>
                  <a:pt x="76201" y="0"/>
                </a:moveTo>
                <a:lnTo>
                  <a:pt x="5229224" y="0"/>
                </a:lnTo>
                <a:cubicBezTo>
                  <a:pt x="5271309" y="0"/>
                  <a:pt x="5305425" y="34116"/>
                  <a:pt x="5305425" y="76201"/>
                </a:cubicBezTo>
                <a:lnTo>
                  <a:pt x="5305425" y="761999"/>
                </a:lnTo>
                <a:cubicBezTo>
                  <a:pt x="5305425" y="804084"/>
                  <a:pt x="5271309" y="838200"/>
                  <a:pt x="5229224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66750" y="26574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85068" y="2714625"/>
            <a:ext cx="133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85850" y="2657475"/>
            <a:ext cx="471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Sentiment Distribution Patterns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85850" y="2886075"/>
            <a:ext cx="47053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iPad dominates (945 mentions, predominantly positive). Apple shows strong brand loyalty. iPhone has more polarized sentiment.</a:t>
            </a:r>
            <a:endParaRPr lang="en-US" sz="1050" dirty="0"/>
          </a:p>
        </p:txBody>
      </p:sp>
      <p:sp>
        <p:nvSpPr>
          <p:cNvPr id="17" name="Shape 15"/>
          <p:cNvSpPr/>
          <p:nvPr/>
        </p:nvSpPr>
        <p:spPr>
          <a:xfrm>
            <a:off x="547688" y="3462338"/>
            <a:ext cx="5305425" cy="838200"/>
          </a:xfrm>
          <a:custGeom>
            <a:avLst/>
            <a:gdLst/>
            <a:ahLst/>
            <a:cxnLst/>
            <a:rect l="l" t="t" r="r" b="b"/>
            <a:pathLst>
              <a:path w="5305425" h="838200">
                <a:moveTo>
                  <a:pt x="76201" y="0"/>
                </a:moveTo>
                <a:lnTo>
                  <a:pt x="5229224" y="0"/>
                </a:lnTo>
                <a:cubicBezTo>
                  <a:pt x="5271309" y="0"/>
                  <a:pt x="5305425" y="34116"/>
                  <a:pt x="5305425" y="76201"/>
                </a:cubicBezTo>
                <a:lnTo>
                  <a:pt x="5305425" y="761999"/>
                </a:lnTo>
                <a:cubicBezTo>
                  <a:pt x="5305425" y="804084"/>
                  <a:pt x="5271309" y="838200"/>
                  <a:pt x="5229224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66750" y="3581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C950">
              <a:alpha val="20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783431" y="3638550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85850" y="3581400"/>
            <a:ext cx="471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Cross-Validation Stability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85850" y="3810000"/>
            <a:ext cx="47053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SVM shows low variance (±0.025) across 5-fold CV, confirming </a:t>
            </a:r>
            <a:r>
              <a:rPr lang="en-US" sz="105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stable generalization</a:t>
            </a: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unseen data.</a:t>
            </a:r>
            <a:endParaRPr lang="en-US" sz="1050" dirty="0"/>
          </a:p>
        </p:txBody>
      </p:sp>
      <p:sp>
        <p:nvSpPr>
          <p:cNvPr id="22" name="Shape 20"/>
          <p:cNvSpPr/>
          <p:nvPr/>
        </p:nvSpPr>
        <p:spPr>
          <a:xfrm>
            <a:off x="400050" y="4581525"/>
            <a:ext cx="5619750" cy="666750"/>
          </a:xfrm>
          <a:custGeom>
            <a:avLst/>
            <a:gdLst/>
            <a:ahLst/>
            <a:cxnLst/>
            <a:rect l="l" t="t" r="r" b="b"/>
            <a:pathLst>
              <a:path w="5619750" h="666750">
                <a:moveTo>
                  <a:pt x="0" y="0"/>
                </a:moveTo>
                <a:lnTo>
                  <a:pt x="5505449" y="0"/>
                </a:lnTo>
                <a:cubicBezTo>
                  <a:pt x="5568576" y="0"/>
                  <a:pt x="5619750" y="51174"/>
                  <a:pt x="5619750" y="114301"/>
                </a:cubicBezTo>
                <a:lnTo>
                  <a:pt x="5619750" y="552449"/>
                </a:lnTo>
                <a:cubicBezTo>
                  <a:pt x="5619750" y="615576"/>
                  <a:pt x="5568576" y="666750"/>
                  <a:pt x="5505449" y="666750"/>
                </a:cubicBezTo>
                <a:lnTo>
                  <a:pt x="0" y="6667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6366F1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23" name="Shape 21"/>
          <p:cNvSpPr/>
          <p:nvPr/>
        </p:nvSpPr>
        <p:spPr>
          <a:xfrm>
            <a:off x="400050" y="4581525"/>
            <a:ext cx="38100" cy="666750"/>
          </a:xfrm>
          <a:custGeom>
            <a:avLst/>
            <a:gdLst/>
            <a:ahLst/>
            <a:cxnLst/>
            <a:rect l="l" t="t" r="r" b="b"/>
            <a:pathLst>
              <a:path w="38100" h="666750">
                <a:moveTo>
                  <a:pt x="0" y="0"/>
                </a:moveTo>
                <a:lnTo>
                  <a:pt x="38100" y="0"/>
                </a:lnTo>
                <a:lnTo>
                  <a:pt x="38100" y="666750"/>
                </a:lnTo>
                <a:lnTo>
                  <a:pt x="0" y="666750"/>
                </a:lnTo>
                <a:lnTo>
                  <a:pt x="0" y="0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4" name="Shape 22"/>
          <p:cNvSpPr/>
          <p:nvPr/>
        </p:nvSpPr>
        <p:spPr>
          <a:xfrm>
            <a:off x="569119" y="4733925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76286" y="100013"/>
                </a:moveTo>
                <a:cubicBezTo>
                  <a:pt x="78187" y="94204"/>
                  <a:pt x="81989" y="88943"/>
                  <a:pt x="86287" y="84412"/>
                </a:cubicBezTo>
                <a:cubicBezTo>
                  <a:pt x="94804" y="75452"/>
                  <a:pt x="100012" y="63341"/>
                  <a:pt x="100012" y="50006"/>
                </a:cubicBezTo>
                <a:cubicBezTo>
                  <a:pt x="100012" y="22399"/>
                  <a:pt x="77614" y="0"/>
                  <a:pt x="50006" y="0"/>
                </a:cubicBezTo>
                <a:cubicBezTo>
                  <a:pt x="22399" y="0"/>
                  <a:pt x="0" y="22399"/>
                  <a:pt x="0" y="50006"/>
                </a:cubicBezTo>
                <a:cubicBezTo>
                  <a:pt x="0" y="63341"/>
                  <a:pt x="5209" y="75452"/>
                  <a:pt x="13726" y="84412"/>
                </a:cubicBezTo>
                <a:cubicBezTo>
                  <a:pt x="18023" y="88943"/>
                  <a:pt x="21852" y="94204"/>
                  <a:pt x="23727" y="100013"/>
                </a:cubicBezTo>
                <a:lnTo>
                  <a:pt x="76260" y="100013"/>
                </a:lnTo>
                <a:close/>
                <a:moveTo>
                  <a:pt x="75009" y="112514"/>
                </a:moveTo>
                <a:lnTo>
                  <a:pt x="25003" y="112514"/>
                </a:lnTo>
                <a:lnTo>
                  <a:pt x="25003" y="116681"/>
                </a:lnTo>
                <a:cubicBezTo>
                  <a:pt x="25003" y="128193"/>
                  <a:pt x="34327" y="137517"/>
                  <a:pt x="45839" y="137517"/>
                </a:cubicBezTo>
                <a:lnTo>
                  <a:pt x="54173" y="137517"/>
                </a:lnTo>
                <a:cubicBezTo>
                  <a:pt x="65685" y="137517"/>
                  <a:pt x="75009" y="128193"/>
                  <a:pt x="75009" y="116681"/>
                </a:cubicBezTo>
                <a:lnTo>
                  <a:pt x="75009" y="112514"/>
                </a:lnTo>
                <a:close/>
                <a:moveTo>
                  <a:pt x="47923" y="29170"/>
                </a:moveTo>
                <a:cubicBezTo>
                  <a:pt x="37557" y="29170"/>
                  <a:pt x="29170" y="37557"/>
                  <a:pt x="29170" y="47923"/>
                </a:cubicBezTo>
                <a:cubicBezTo>
                  <a:pt x="29170" y="51387"/>
                  <a:pt x="26384" y="54173"/>
                  <a:pt x="22920" y="54173"/>
                </a:cubicBezTo>
                <a:cubicBezTo>
                  <a:pt x="19456" y="54173"/>
                  <a:pt x="16669" y="51387"/>
                  <a:pt x="16669" y="47923"/>
                </a:cubicBezTo>
                <a:cubicBezTo>
                  <a:pt x="16669" y="30655"/>
                  <a:pt x="30655" y="16669"/>
                  <a:pt x="47923" y="16669"/>
                </a:cubicBezTo>
                <a:cubicBezTo>
                  <a:pt x="51387" y="16669"/>
                  <a:pt x="54173" y="19456"/>
                  <a:pt x="54173" y="22920"/>
                </a:cubicBezTo>
                <a:cubicBezTo>
                  <a:pt x="54173" y="26384"/>
                  <a:pt x="51387" y="29170"/>
                  <a:pt x="47923" y="2917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5" name="Text 23"/>
          <p:cNvSpPr/>
          <p:nvPr/>
        </p:nvSpPr>
        <p:spPr>
          <a:xfrm>
            <a:off x="762000" y="4695825"/>
            <a:ext cx="52101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Business Implication:</a:t>
            </a:r>
            <a:r>
              <a:rPr lang="en-US" sz="110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Linear SVM achieves the best business balance by maintaining high overall performance while detecting nearly half of all complaints.</a:t>
            </a:r>
            <a:endParaRPr lang="en-US" sz="1100" dirty="0"/>
          </a:p>
        </p:txBody>
      </p:sp>
      <p:sp>
        <p:nvSpPr>
          <p:cNvPr id="26" name="Shape 24"/>
          <p:cNvSpPr/>
          <p:nvPr/>
        </p:nvSpPr>
        <p:spPr>
          <a:xfrm>
            <a:off x="6176963" y="1071563"/>
            <a:ext cx="5629275" cy="3152775"/>
          </a:xfrm>
          <a:custGeom>
            <a:avLst/>
            <a:gdLst/>
            <a:ahLst/>
            <a:cxnLst/>
            <a:rect l="l" t="t" r="r" b="b"/>
            <a:pathLst>
              <a:path w="5629275" h="3152775">
                <a:moveTo>
                  <a:pt x="114288" y="0"/>
                </a:moveTo>
                <a:lnTo>
                  <a:pt x="5514987" y="0"/>
                </a:lnTo>
                <a:cubicBezTo>
                  <a:pt x="5578106" y="0"/>
                  <a:pt x="5629275" y="51169"/>
                  <a:pt x="5629275" y="114288"/>
                </a:cubicBezTo>
                <a:lnTo>
                  <a:pt x="5629275" y="3038487"/>
                </a:lnTo>
                <a:cubicBezTo>
                  <a:pt x="5629275" y="3101606"/>
                  <a:pt x="5578106" y="3152775"/>
                  <a:pt x="5514987" y="3152775"/>
                </a:cubicBezTo>
                <a:lnTo>
                  <a:pt x="114288" y="3152775"/>
                </a:lnTo>
                <a:cubicBezTo>
                  <a:pt x="51169" y="3152775"/>
                  <a:pt x="0" y="3101606"/>
                  <a:pt x="0" y="3038487"/>
                </a:cubicBezTo>
                <a:lnTo>
                  <a:pt x="0" y="114288"/>
                </a:lnTo>
                <a:cubicBezTo>
                  <a:pt x="0" y="51169"/>
                  <a:pt x="51169" y="0"/>
                  <a:pt x="114288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6357938" y="12763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60734"/>
                </a:moveTo>
                <a:cubicBezTo>
                  <a:pt x="133075" y="160734"/>
                  <a:pt x="171450" y="124737"/>
                  <a:pt x="171450" y="80367"/>
                </a:cubicBezTo>
                <a:cubicBezTo>
                  <a:pt x="171450" y="35998"/>
                  <a:pt x="133075" y="0"/>
                  <a:pt x="85725" y="0"/>
                </a:cubicBezTo>
                <a:cubicBezTo>
                  <a:pt x="38375" y="0"/>
                  <a:pt x="0" y="35998"/>
                  <a:pt x="0" y="80367"/>
                </a:cubicBezTo>
                <a:cubicBezTo>
                  <a:pt x="0" y="98550"/>
                  <a:pt x="6429" y="115293"/>
                  <a:pt x="17279" y="128755"/>
                </a:cubicBezTo>
                <a:lnTo>
                  <a:pt x="938" y="159663"/>
                </a:lnTo>
                <a:cubicBezTo>
                  <a:pt x="-670" y="162677"/>
                  <a:pt x="-167" y="166360"/>
                  <a:pt x="2143" y="168872"/>
                </a:cubicBezTo>
                <a:cubicBezTo>
                  <a:pt x="4454" y="171383"/>
                  <a:pt x="8104" y="172153"/>
                  <a:pt x="11218" y="170814"/>
                </a:cubicBezTo>
                <a:lnTo>
                  <a:pt x="50866" y="153836"/>
                </a:lnTo>
                <a:cubicBezTo>
                  <a:pt x="61514" y="158256"/>
                  <a:pt x="73302" y="160734"/>
                  <a:pt x="85725" y="160734"/>
                </a:cubicBezTo>
                <a:close/>
                <a:moveTo>
                  <a:pt x="42863" y="69652"/>
                </a:moveTo>
                <a:cubicBezTo>
                  <a:pt x="48777" y="69652"/>
                  <a:pt x="53578" y="74453"/>
                  <a:pt x="53578" y="80367"/>
                </a:cubicBezTo>
                <a:cubicBezTo>
                  <a:pt x="53578" y="86281"/>
                  <a:pt x="48777" y="91083"/>
                  <a:pt x="42863" y="91083"/>
                </a:cubicBezTo>
                <a:cubicBezTo>
                  <a:pt x="36948" y="91083"/>
                  <a:pt x="32147" y="86281"/>
                  <a:pt x="32147" y="80367"/>
                </a:cubicBezTo>
                <a:cubicBezTo>
                  <a:pt x="32147" y="74453"/>
                  <a:pt x="36948" y="69652"/>
                  <a:pt x="42863" y="69652"/>
                </a:cubicBezTo>
                <a:close/>
                <a:moveTo>
                  <a:pt x="85725" y="69652"/>
                </a:moveTo>
                <a:cubicBezTo>
                  <a:pt x="91639" y="69652"/>
                  <a:pt x="96441" y="74453"/>
                  <a:pt x="96441" y="80367"/>
                </a:cubicBezTo>
                <a:cubicBezTo>
                  <a:pt x="96441" y="86281"/>
                  <a:pt x="91639" y="91083"/>
                  <a:pt x="85725" y="91083"/>
                </a:cubicBezTo>
                <a:cubicBezTo>
                  <a:pt x="79811" y="91083"/>
                  <a:pt x="75009" y="86281"/>
                  <a:pt x="75009" y="80367"/>
                </a:cubicBezTo>
                <a:cubicBezTo>
                  <a:pt x="75009" y="74453"/>
                  <a:pt x="79811" y="69652"/>
                  <a:pt x="85725" y="69652"/>
                </a:cubicBezTo>
                <a:close/>
                <a:moveTo>
                  <a:pt x="117872" y="80367"/>
                </a:moveTo>
                <a:cubicBezTo>
                  <a:pt x="117872" y="74453"/>
                  <a:pt x="122673" y="69652"/>
                  <a:pt x="128588" y="69652"/>
                </a:cubicBezTo>
                <a:cubicBezTo>
                  <a:pt x="134502" y="69652"/>
                  <a:pt x="139303" y="74453"/>
                  <a:pt x="139303" y="80367"/>
                </a:cubicBezTo>
                <a:cubicBezTo>
                  <a:pt x="139303" y="86281"/>
                  <a:pt x="134502" y="91083"/>
                  <a:pt x="128588" y="91083"/>
                </a:cubicBezTo>
                <a:cubicBezTo>
                  <a:pt x="122673" y="91083"/>
                  <a:pt x="117872" y="86281"/>
                  <a:pt x="117872" y="80367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28" name="Text 26"/>
          <p:cNvSpPr/>
          <p:nvPr/>
        </p:nvSpPr>
        <p:spPr>
          <a:xfrm>
            <a:off x="6553200" y="1228725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Linguistic Patterns Discovered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34125" y="16478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0" name="Text 28"/>
          <p:cNvSpPr/>
          <p:nvPr/>
        </p:nvSpPr>
        <p:spPr>
          <a:xfrm>
            <a:off x="6524625" y="1609725"/>
            <a:ext cx="1733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Positive Sentiment Indicators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38888" y="1881187"/>
            <a:ext cx="409575" cy="238125"/>
          </a:xfrm>
          <a:custGeom>
            <a:avLst/>
            <a:gdLst/>
            <a:ahLst/>
            <a:cxnLst/>
            <a:rect l="l" t="t" r="r" b="b"/>
            <a:pathLst>
              <a:path w="409575" h="238125">
                <a:moveTo>
                  <a:pt x="38100" y="0"/>
                </a:moveTo>
                <a:lnTo>
                  <a:pt x="371475" y="0"/>
                </a:lnTo>
                <a:cubicBezTo>
                  <a:pt x="392503" y="0"/>
                  <a:pt x="409575" y="17072"/>
                  <a:pt x="409575" y="38100"/>
                </a:cubicBezTo>
                <a:lnTo>
                  <a:pt x="409575" y="200025"/>
                </a:lnTo>
                <a:cubicBezTo>
                  <a:pt x="409575" y="221053"/>
                  <a:pt x="392503" y="238125"/>
                  <a:pt x="3714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6334125" y="1876425"/>
            <a:ext cx="4572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love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837908" y="1881187"/>
            <a:ext cx="600075" cy="238125"/>
          </a:xfrm>
          <a:custGeom>
            <a:avLst/>
            <a:gdLst/>
            <a:ahLst/>
            <a:cxnLst/>
            <a:rect l="l" t="t" r="r" b="b"/>
            <a:pathLst>
              <a:path w="600075" h="238125">
                <a:moveTo>
                  <a:pt x="38100" y="0"/>
                </a:moveTo>
                <a:lnTo>
                  <a:pt x="561975" y="0"/>
                </a:lnTo>
                <a:cubicBezTo>
                  <a:pt x="583003" y="0"/>
                  <a:pt x="600075" y="17072"/>
                  <a:pt x="600075" y="38100"/>
                </a:cubicBezTo>
                <a:lnTo>
                  <a:pt x="600075" y="200025"/>
                </a:lnTo>
                <a:cubicBezTo>
                  <a:pt x="600075" y="221053"/>
                  <a:pt x="583003" y="238125"/>
                  <a:pt x="5619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6833146" y="1876425"/>
            <a:ext cx="6477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excited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525494" y="1881187"/>
            <a:ext cx="600075" cy="238125"/>
          </a:xfrm>
          <a:custGeom>
            <a:avLst/>
            <a:gdLst/>
            <a:ahLst/>
            <a:cxnLst/>
            <a:rect l="l" t="t" r="r" b="b"/>
            <a:pathLst>
              <a:path w="600075" h="238125">
                <a:moveTo>
                  <a:pt x="38100" y="0"/>
                </a:moveTo>
                <a:lnTo>
                  <a:pt x="561975" y="0"/>
                </a:lnTo>
                <a:cubicBezTo>
                  <a:pt x="583003" y="0"/>
                  <a:pt x="600075" y="17072"/>
                  <a:pt x="600075" y="38100"/>
                </a:cubicBezTo>
                <a:lnTo>
                  <a:pt x="600075" y="200025"/>
                </a:lnTo>
                <a:cubicBezTo>
                  <a:pt x="600075" y="221053"/>
                  <a:pt x="583003" y="238125"/>
                  <a:pt x="5619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7520732" y="1876425"/>
            <a:ext cx="6477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amazing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213080" y="1881187"/>
            <a:ext cx="723900" cy="238125"/>
          </a:xfrm>
          <a:custGeom>
            <a:avLst/>
            <a:gdLst/>
            <a:ahLst/>
            <a:cxnLst/>
            <a:rect l="l" t="t" r="r" b="b"/>
            <a:pathLst>
              <a:path w="723900" h="238125">
                <a:moveTo>
                  <a:pt x="38100" y="0"/>
                </a:moveTo>
                <a:lnTo>
                  <a:pt x="685800" y="0"/>
                </a:lnTo>
                <a:cubicBezTo>
                  <a:pt x="706828" y="0"/>
                  <a:pt x="723900" y="17072"/>
                  <a:pt x="723900" y="38100"/>
                </a:cubicBezTo>
                <a:lnTo>
                  <a:pt x="723900" y="200025"/>
                </a:lnTo>
                <a:cubicBezTo>
                  <a:pt x="723900" y="221053"/>
                  <a:pt x="706828" y="238125"/>
                  <a:pt x="6858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8208318" y="1876425"/>
            <a:ext cx="7715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check out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026426" y="1881187"/>
            <a:ext cx="600075" cy="238125"/>
          </a:xfrm>
          <a:custGeom>
            <a:avLst/>
            <a:gdLst/>
            <a:ahLst/>
            <a:cxnLst/>
            <a:rect l="l" t="t" r="r" b="b"/>
            <a:pathLst>
              <a:path w="600075" h="238125">
                <a:moveTo>
                  <a:pt x="38100" y="0"/>
                </a:moveTo>
                <a:lnTo>
                  <a:pt x="561975" y="0"/>
                </a:lnTo>
                <a:cubicBezTo>
                  <a:pt x="583003" y="0"/>
                  <a:pt x="600075" y="17072"/>
                  <a:pt x="600075" y="38100"/>
                </a:cubicBezTo>
                <a:lnTo>
                  <a:pt x="600075" y="200025"/>
                </a:lnTo>
                <a:cubicBezTo>
                  <a:pt x="600075" y="221053"/>
                  <a:pt x="583003" y="238125"/>
                  <a:pt x="5619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9021663" y="1876425"/>
            <a:ext cx="6477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awesome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34125" y="2200275"/>
            <a:ext cx="53721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Action verbs and enthusiasm markers dominate positive tweets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34125" y="25050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43" name="Text 41"/>
          <p:cNvSpPr/>
          <p:nvPr/>
        </p:nvSpPr>
        <p:spPr>
          <a:xfrm>
            <a:off x="6524625" y="2466975"/>
            <a:ext cx="1800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Negative Sentiment Indicators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38888" y="2738438"/>
            <a:ext cx="409575" cy="238125"/>
          </a:xfrm>
          <a:custGeom>
            <a:avLst/>
            <a:gdLst/>
            <a:ahLst/>
            <a:cxnLst/>
            <a:rect l="l" t="t" r="r" b="b"/>
            <a:pathLst>
              <a:path w="409575" h="238125">
                <a:moveTo>
                  <a:pt x="38100" y="0"/>
                </a:moveTo>
                <a:lnTo>
                  <a:pt x="371475" y="0"/>
                </a:lnTo>
                <a:cubicBezTo>
                  <a:pt x="392503" y="0"/>
                  <a:pt x="409575" y="17072"/>
                  <a:pt x="409575" y="38100"/>
                </a:cubicBezTo>
                <a:lnTo>
                  <a:pt x="409575" y="200025"/>
                </a:lnTo>
                <a:cubicBezTo>
                  <a:pt x="409575" y="221053"/>
                  <a:pt x="392503" y="238125"/>
                  <a:pt x="3714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270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6334125" y="2733675"/>
            <a:ext cx="4572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hope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837908" y="2738438"/>
            <a:ext cx="476250" cy="238125"/>
          </a:xfrm>
          <a:custGeom>
            <a:avLst/>
            <a:gdLst/>
            <a:ahLst/>
            <a:cxnLst/>
            <a:rect l="l" t="t" r="r" b="b"/>
            <a:pathLst>
              <a:path w="476250" h="238125">
                <a:moveTo>
                  <a:pt x="38100" y="0"/>
                </a:moveTo>
                <a:lnTo>
                  <a:pt x="438150" y="0"/>
                </a:lnTo>
                <a:cubicBezTo>
                  <a:pt x="459178" y="0"/>
                  <a:pt x="476250" y="17072"/>
                  <a:pt x="476250" y="38100"/>
                </a:cubicBezTo>
                <a:lnTo>
                  <a:pt x="476250" y="200025"/>
                </a:lnTo>
                <a:cubicBezTo>
                  <a:pt x="476250" y="221053"/>
                  <a:pt x="459178" y="238125"/>
                  <a:pt x="4381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270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6833146" y="2733675"/>
            <a:ext cx="5238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issue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399883" y="2738438"/>
            <a:ext cx="600075" cy="238125"/>
          </a:xfrm>
          <a:custGeom>
            <a:avLst/>
            <a:gdLst/>
            <a:ahLst/>
            <a:cxnLst/>
            <a:rect l="l" t="t" r="r" b="b"/>
            <a:pathLst>
              <a:path w="600075" h="238125">
                <a:moveTo>
                  <a:pt x="38100" y="0"/>
                </a:moveTo>
                <a:lnTo>
                  <a:pt x="561975" y="0"/>
                </a:lnTo>
                <a:cubicBezTo>
                  <a:pt x="583003" y="0"/>
                  <a:pt x="600075" y="17072"/>
                  <a:pt x="600075" y="38100"/>
                </a:cubicBezTo>
                <a:lnTo>
                  <a:pt x="600075" y="200025"/>
                </a:lnTo>
                <a:cubicBezTo>
                  <a:pt x="600075" y="221053"/>
                  <a:pt x="583003" y="238125"/>
                  <a:pt x="5619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270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49" name="Text 47"/>
          <p:cNvSpPr/>
          <p:nvPr/>
        </p:nvSpPr>
        <p:spPr>
          <a:xfrm>
            <a:off x="7395121" y="2733675"/>
            <a:ext cx="6477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087469" y="2738438"/>
            <a:ext cx="857250" cy="238125"/>
          </a:xfrm>
          <a:custGeom>
            <a:avLst/>
            <a:gdLst/>
            <a:ahLst/>
            <a:cxnLst/>
            <a:rect l="l" t="t" r="r" b="b"/>
            <a:pathLst>
              <a:path w="857250" h="238125">
                <a:moveTo>
                  <a:pt x="38100" y="0"/>
                </a:moveTo>
                <a:lnTo>
                  <a:pt x="819150" y="0"/>
                </a:lnTo>
                <a:cubicBezTo>
                  <a:pt x="840178" y="0"/>
                  <a:pt x="857250" y="17072"/>
                  <a:pt x="857250" y="38100"/>
                </a:cubicBezTo>
                <a:lnTo>
                  <a:pt x="857250" y="200025"/>
                </a:lnTo>
                <a:cubicBezTo>
                  <a:pt x="857250" y="221053"/>
                  <a:pt x="840178" y="238125"/>
                  <a:pt x="8191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270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8082707" y="2733675"/>
            <a:ext cx="9048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not working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9026426" y="2738438"/>
            <a:ext cx="476250" cy="238125"/>
          </a:xfrm>
          <a:custGeom>
            <a:avLst/>
            <a:gdLst/>
            <a:ahLst/>
            <a:cxnLst/>
            <a:rect l="l" t="t" r="r" b="b"/>
            <a:pathLst>
              <a:path w="476250" h="238125">
                <a:moveTo>
                  <a:pt x="38100" y="0"/>
                </a:moveTo>
                <a:lnTo>
                  <a:pt x="438150" y="0"/>
                </a:lnTo>
                <a:cubicBezTo>
                  <a:pt x="459178" y="0"/>
                  <a:pt x="476250" y="17072"/>
                  <a:pt x="476250" y="38100"/>
                </a:cubicBezTo>
                <a:lnTo>
                  <a:pt x="476250" y="200025"/>
                </a:lnTo>
                <a:cubicBezTo>
                  <a:pt x="476250" y="221053"/>
                  <a:pt x="459178" y="238125"/>
                  <a:pt x="4381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270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9021663" y="2733675"/>
            <a:ext cx="5238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crash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334125" y="3057525"/>
            <a:ext cx="53721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Complaint markers and longer tweet length (109 vs 104 chars)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34125" y="33623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56" name="Text 54"/>
          <p:cNvSpPr/>
          <p:nvPr/>
        </p:nvSpPr>
        <p:spPr>
          <a:xfrm>
            <a:off x="6524625" y="3324225"/>
            <a:ext cx="171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Neutral Sentiment Indicators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38888" y="3595688"/>
            <a:ext cx="790575" cy="238125"/>
          </a:xfrm>
          <a:custGeom>
            <a:avLst/>
            <a:gdLst/>
            <a:ahLst/>
            <a:cxnLst/>
            <a:rect l="l" t="t" r="r" b="b"/>
            <a:pathLst>
              <a:path w="790575" h="238125">
                <a:moveTo>
                  <a:pt x="38100" y="0"/>
                </a:moveTo>
                <a:lnTo>
                  <a:pt x="752475" y="0"/>
                </a:lnTo>
                <a:cubicBezTo>
                  <a:pt x="773503" y="0"/>
                  <a:pt x="790575" y="17072"/>
                  <a:pt x="790575" y="38100"/>
                </a:cubicBezTo>
                <a:lnTo>
                  <a:pt x="790575" y="200025"/>
                </a:lnTo>
                <a:cubicBezTo>
                  <a:pt x="790575" y="221053"/>
                  <a:pt x="773503" y="238125"/>
                  <a:pt x="7524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A7282">
              <a:alpha val="10196"/>
            </a:srgbClr>
          </a:solidFill>
          <a:ln w="12700">
            <a:solidFill>
              <a:srgbClr val="6A7282">
                <a:alpha val="30196"/>
              </a:srgbClr>
            </a:solidFill>
            <a:prstDash val="solid"/>
          </a:ln>
        </p:spPr>
      </p:sp>
      <p:sp>
        <p:nvSpPr>
          <p:cNvPr id="58" name="Text 56"/>
          <p:cNvSpPr/>
          <p:nvPr/>
        </p:nvSpPr>
        <p:spPr>
          <a:xfrm>
            <a:off x="6334125" y="3590925"/>
            <a:ext cx="8382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new social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7215039" y="3595688"/>
            <a:ext cx="981075" cy="238125"/>
          </a:xfrm>
          <a:custGeom>
            <a:avLst/>
            <a:gdLst/>
            <a:ahLst/>
            <a:cxnLst/>
            <a:rect l="l" t="t" r="r" b="b"/>
            <a:pathLst>
              <a:path w="981075" h="238125">
                <a:moveTo>
                  <a:pt x="38100" y="0"/>
                </a:moveTo>
                <a:lnTo>
                  <a:pt x="942975" y="0"/>
                </a:lnTo>
                <a:cubicBezTo>
                  <a:pt x="964003" y="0"/>
                  <a:pt x="981075" y="17072"/>
                  <a:pt x="981075" y="38100"/>
                </a:cubicBezTo>
                <a:lnTo>
                  <a:pt x="981075" y="200025"/>
                </a:lnTo>
                <a:cubicBezTo>
                  <a:pt x="981075" y="221053"/>
                  <a:pt x="964003" y="238125"/>
                  <a:pt x="9429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A7282">
              <a:alpha val="10196"/>
            </a:srgbClr>
          </a:solidFill>
          <a:ln w="12700">
            <a:solidFill>
              <a:srgbClr val="6A7282">
                <a:alpha val="30196"/>
              </a:srgbClr>
            </a:solidFill>
            <a:prstDash val="solid"/>
          </a:ln>
        </p:spPr>
      </p:sp>
      <p:sp>
        <p:nvSpPr>
          <p:cNvPr id="60" name="Text 58"/>
          <p:cNvSpPr/>
          <p:nvPr/>
        </p:nvSpPr>
        <p:spPr>
          <a:xfrm>
            <a:off x="7210276" y="3590925"/>
            <a:ext cx="10287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launch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279755" y="3595688"/>
            <a:ext cx="1038225" cy="238125"/>
          </a:xfrm>
          <a:custGeom>
            <a:avLst/>
            <a:gdLst/>
            <a:ahLst/>
            <a:cxnLst/>
            <a:rect l="l" t="t" r="r" b="b"/>
            <a:pathLst>
              <a:path w="1038225" h="238125">
                <a:moveTo>
                  <a:pt x="38100" y="0"/>
                </a:moveTo>
                <a:lnTo>
                  <a:pt x="1000125" y="0"/>
                </a:lnTo>
                <a:cubicBezTo>
                  <a:pt x="1021153" y="0"/>
                  <a:pt x="1038225" y="17072"/>
                  <a:pt x="1038225" y="38100"/>
                </a:cubicBezTo>
                <a:lnTo>
                  <a:pt x="1038225" y="200025"/>
                </a:lnTo>
                <a:cubicBezTo>
                  <a:pt x="1038225" y="221053"/>
                  <a:pt x="1021153" y="238125"/>
                  <a:pt x="10001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A7282">
              <a:alpha val="10196"/>
            </a:srgbClr>
          </a:solidFill>
          <a:ln w="12700">
            <a:solidFill>
              <a:srgbClr val="6A7282">
                <a:alpha val="30196"/>
              </a:srgbClr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8274993" y="3590925"/>
            <a:ext cx="10858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called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9407277" y="3595688"/>
            <a:ext cx="723900" cy="238125"/>
          </a:xfrm>
          <a:custGeom>
            <a:avLst/>
            <a:gdLst/>
            <a:ahLst/>
            <a:cxnLst/>
            <a:rect l="l" t="t" r="r" b="b"/>
            <a:pathLst>
              <a:path w="723900" h="238125">
                <a:moveTo>
                  <a:pt x="38100" y="0"/>
                </a:moveTo>
                <a:lnTo>
                  <a:pt x="685800" y="0"/>
                </a:lnTo>
                <a:cubicBezTo>
                  <a:pt x="706828" y="0"/>
                  <a:pt x="723900" y="17072"/>
                  <a:pt x="723900" y="38100"/>
                </a:cubicBezTo>
                <a:lnTo>
                  <a:pt x="723900" y="200025"/>
                </a:lnTo>
                <a:cubicBezTo>
                  <a:pt x="723900" y="221053"/>
                  <a:pt x="706828" y="238125"/>
                  <a:pt x="6858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A7282">
              <a:alpha val="10196"/>
            </a:srgbClr>
          </a:solidFill>
          <a:ln w="12700">
            <a:solidFill>
              <a:srgbClr val="6A7282">
                <a:alpha val="30196"/>
              </a:srgbClr>
            </a:solidFill>
            <a:prstDash val="solid"/>
          </a:ln>
        </p:spPr>
      </p:sp>
      <p:sp>
        <p:nvSpPr>
          <p:cNvPr id="64" name="Text 62"/>
          <p:cNvSpPr/>
          <p:nvPr/>
        </p:nvSpPr>
        <p:spPr>
          <a:xfrm>
            <a:off x="9402514" y="3590925"/>
            <a:ext cx="7715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major new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334125" y="3914775"/>
            <a:ext cx="53721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Informational phrases without emotion words, shortest length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176963" y="4348163"/>
            <a:ext cx="5629275" cy="1209675"/>
          </a:xfrm>
          <a:custGeom>
            <a:avLst/>
            <a:gdLst/>
            <a:ahLst/>
            <a:cxnLst/>
            <a:rect l="l" t="t" r="r" b="b"/>
            <a:pathLst>
              <a:path w="5629275" h="1209675">
                <a:moveTo>
                  <a:pt x="114302" y="0"/>
                </a:moveTo>
                <a:lnTo>
                  <a:pt x="5514973" y="0"/>
                </a:lnTo>
                <a:cubicBezTo>
                  <a:pt x="5578100" y="0"/>
                  <a:pt x="5629275" y="51175"/>
                  <a:pt x="5629275" y="114302"/>
                </a:cubicBezTo>
                <a:lnTo>
                  <a:pt x="5629275" y="1095373"/>
                </a:lnTo>
                <a:cubicBezTo>
                  <a:pt x="5629275" y="1158500"/>
                  <a:pt x="5578100" y="1209675"/>
                  <a:pt x="5514973" y="1209675"/>
                </a:cubicBezTo>
                <a:lnTo>
                  <a:pt x="114302" y="1209675"/>
                </a:lnTo>
                <a:cubicBezTo>
                  <a:pt x="51175" y="1209675"/>
                  <a:pt x="0" y="1158500"/>
                  <a:pt x="0" y="10953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7" name="Shape 65"/>
          <p:cNvSpPr/>
          <p:nvPr/>
        </p:nvSpPr>
        <p:spPr>
          <a:xfrm>
            <a:off x="6315075" y="45053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44827"/>
                </a:moveTo>
                <a:lnTo>
                  <a:pt x="121027" y="73402"/>
                </a:lnTo>
                <a:cubicBezTo>
                  <a:pt x="118289" y="76140"/>
                  <a:pt x="114211" y="76944"/>
                  <a:pt x="110639" y="75456"/>
                </a:cubicBezTo>
                <a:cubicBezTo>
                  <a:pt x="107067" y="73968"/>
                  <a:pt x="104775" y="70515"/>
                  <a:pt x="104775" y="66675"/>
                </a:cubicBezTo>
                <a:lnTo>
                  <a:pt x="104775" y="47625"/>
                </a:lnTo>
                <a:lnTo>
                  <a:pt x="9525" y="47625"/>
                </a:lnTo>
                <a:cubicBezTo>
                  <a:pt x="4256" y="47625"/>
                  <a:pt x="0" y="43369"/>
                  <a:pt x="0" y="38100"/>
                </a:cubicBezTo>
                <a:cubicBezTo>
                  <a:pt x="0" y="32831"/>
                  <a:pt x="4256" y="28575"/>
                  <a:pt x="9525" y="28575"/>
                </a:cubicBezTo>
                <a:lnTo>
                  <a:pt x="104775" y="28575"/>
                </a:lnTo>
                <a:lnTo>
                  <a:pt x="104775" y="9525"/>
                </a:lnTo>
                <a:cubicBezTo>
                  <a:pt x="104775" y="5685"/>
                  <a:pt x="107097" y="2203"/>
                  <a:pt x="110669" y="714"/>
                </a:cubicBezTo>
                <a:cubicBezTo>
                  <a:pt x="114240" y="-774"/>
                  <a:pt x="118318" y="60"/>
                  <a:pt x="121057" y="2768"/>
                </a:cubicBezTo>
                <a:lnTo>
                  <a:pt x="149632" y="31343"/>
                </a:lnTo>
                <a:cubicBezTo>
                  <a:pt x="153353" y="35064"/>
                  <a:pt x="153353" y="41106"/>
                  <a:pt x="149632" y="44827"/>
                </a:cubicBezTo>
                <a:close/>
                <a:moveTo>
                  <a:pt x="31343" y="149602"/>
                </a:moveTo>
                <a:lnTo>
                  <a:pt x="2768" y="121027"/>
                </a:lnTo>
                <a:cubicBezTo>
                  <a:pt x="-952" y="117306"/>
                  <a:pt x="-952" y="111264"/>
                  <a:pt x="2768" y="107543"/>
                </a:cubicBezTo>
                <a:lnTo>
                  <a:pt x="31343" y="78968"/>
                </a:lnTo>
                <a:cubicBezTo>
                  <a:pt x="34082" y="76230"/>
                  <a:pt x="38160" y="75426"/>
                  <a:pt x="41731" y="76914"/>
                </a:cubicBezTo>
                <a:cubicBezTo>
                  <a:pt x="45303" y="78403"/>
                  <a:pt x="47625" y="81885"/>
                  <a:pt x="47625" y="85725"/>
                </a:cubicBezTo>
                <a:lnTo>
                  <a:pt x="47625" y="104775"/>
                </a:lnTo>
                <a:lnTo>
                  <a:pt x="142875" y="104775"/>
                </a:lnTo>
                <a:cubicBezTo>
                  <a:pt x="148144" y="104775"/>
                  <a:pt x="152400" y="109031"/>
                  <a:pt x="152400" y="114300"/>
                </a:cubicBezTo>
                <a:cubicBezTo>
                  <a:pt x="152400" y="119569"/>
                  <a:pt x="148144" y="123825"/>
                  <a:pt x="142875" y="123825"/>
                </a:cubicBezTo>
                <a:lnTo>
                  <a:pt x="47625" y="123825"/>
                </a:lnTo>
                <a:lnTo>
                  <a:pt x="47625" y="142875"/>
                </a:lnTo>
                <a:cubicBezTo>
                  <a:pt x="47625" y="146715"/>
                  <a:pt x="45303" y="150197"/>
                  <a:pt x="41731" y="151686"/>
                </a:cubicBezTo>
                <a:cubicBezTo>
                  <a:pt x="38160" y="153174"/>
                  <a:pt x="34082" y="152340"/>
                  <a:pt x="31343" y="149632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8" name="Text 66"/>
          <p:cNvSpPr/>
          <p:nvPr/>
        </p:nvSpPr>
        <p:spPr>
          <a:xfrm>
            <a:off x="6486525" y="4467225"/>
            <a:ext cx="527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Trade-offs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6300788" y="4776788"/>
            <a:ext cx="2647950" cy="657225"/>
          </a:xfrm>
          <a:custGeom>
            <a:avLst/>
            <a:gdLst/>
            <a:ahLst/>
            <a:cxnLst/>
            <a:rect l="l" t="t" r="r" b="b"/>
            <a:pathLst>
              <a:path w="2647950" h="657225">
                <a:moveTo>
                  <a:pt x="76199" y="0"/>
                </a:moveTo>
                <a:lnTo>
                  <a:pt x="2571751" y="0"/>
                </a:lnTo>
                <a:cubicBezTo>
                  <a:pt x="2613835" y="0"/>
                  <a:pt x="2647950" y="34115"/>
                  <a:pt x="2647950" y="76199"/>
                </a:cubicBezTo>
                <a:lnTo>
                  <a:pt x="2647950" y="581026"/>
                </a:lnTo>
                <a:cubicBezTo>
                  <a:pt x="2647950" y="623110"/>
                  <a:pt x="2613835" y="657225"/>
                  <a:pt x="2571751" y="657225"/>
                </a:cubicBezTo>
                <a:lnTo>
                  <a:pt x="76199" y="657225"/>
                </a:lnTo>
                <a:cubicBezTo>
                  <a:pt x="34115" y="657225"/>
                  <a:pt x="0" y="623110"/>
                  <a:pt x="0" y="5810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70" name="Text 68"/>
          <p:cNvSpPr/>
          <p:nvPr/>
        </p:nvSpPr>
        <p:spPr>
          <a:xfrm>
            <a:off x="6381750" y="4857750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Logistic Regression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6381750" y="5048250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Strength:</a:t>
            </a: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Highest negative recall (56%)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6381750" y="5200650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Weakness:</a:t>
            </a: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Lower overall accuracy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9034463" y="4776788"/>
            <a:ext cx="2647950" cy="657225"/>
          </a:xfrm>
          <a:custGeom>
            <a:avLst/>
            <a:gdLst/>
            <a:ahLst/>
            <a:cxnLst/>
            <a:rect l="l" t="t" r="r" b="b"/>
            <a:pathLst>
              <a:path w="2647950" h="657225">
                <a:moveTo>
                  <a:pt x="76199" y="0"/>
                </a:moveTo>
                <a:lnTo>
                  <a:pt x="2571751" y="0"/>
                </a:lnTo>
                <a:cubicBezTo>
                  <a:pt x="2613835" y="0"/>
                  <a:pt x="2647950" y="34115"/>
                  <a:pt x="2647950" y="76199"/>
                </a:cubicBezTo>
                <a:lnTo>
                  <a:pt x="2647950" y="581026"/>
                </a:lnTo>
                <a:cubicBezTo>
                  <a:pt x="2647950" y="623110"/>
                  <a:pt x="2613835" y="657225"/>
                  <a:pt x="2571751" y="657225"/>
                </a:cubicBezTo>
                <a:lnTo>
                  <a:pt x="76199" y="657225"/>
                </a:lnTo>
                <a:cubicBezTo>
                  <a:pt x="34115" y="657225"/>
                  <a:pt x="0" y="623110"/>
                  <a:pt x="0" y="5810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74" name="Text 72"/>
          <p:cNvSpPr/>
          <p:nvPr/>
        </p:nvSpPr>
        <p:spPr>
          <a:xfrm>
            <a:off x="9115425" y="4857750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SVM (Selected)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9115425" y="5048250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Strength:</a:t>
            </a: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Best overall balance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9115425" y="5200650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Weakness:</a:t>
            </a: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Moderate negative recall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385763" y="489652"/>
            <a:ext cx="9560442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B0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Business Recommendations &amp; Deployment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4" name="Shape 2"/>
          <p:cNvSpPr/>
          <p:nvPr/>
        </p:nvSpPr>
        <p:spPr>
          <a:xfrm>
            <a:off x="385763" y="1185863"/>
            <a:ext cx="5629275" cy="3209925"/>
          </a:xfrm>
          <a:custGeom>
            <a:avLst/>
            <a:gdLst/>
            <a:ahLst/>
            <a:cxnLst/>
            <a:rect l="l" t="t" r="r" b="b"/>
            <a:pathLst>
              <a:path w="5629275" h="3209925">
                <a:moveTo>
                  <a:pt x="114305" y="0"/>
                </a:moveTo>
                <a:lnTo>
                  <a:pt x="5514970" y="0"/>
                </a:lnTo>
                <a:cubicBezTo>
                  <a:pt x="5578099" y="0"/>
                  <a:pt x="5629275" y="51176"/>
                  <a:pt x="5629275" y="114305"/>
                </a:cubicBezTo>
                <a:lnTo>
                  <a:pt x="5629275" y="3095620"/>
                </a:lnTo>
                <a:cubicBezTo>
                  <a:pt x="5629275" y="3158749"/>
                  <a:pt x="5578099" y="3209925"/>
                  <a:pt x="5514970" y="3209925"/>
                </a:cubicBezTo>
                <a:lnTo>
                  <a:pt x="114305" y="3209925"/>
                </a:lnTo>
                <a:cubicBezTo>
                  <a:pt x="51176" y="3209925"/>
                  <a:pt x="0" y="3158749"/>
                  <a:pt x="0" y="3095620"/>
                </a:cubicBezTo>
                <a:lnTo>
                  <a:pt x="0" y="114305"/>
                </a:lnTo>
                <a:cubicBezTo>
                  <a:pt x="0" y="51176"/>
                  <a:pt x="51176" y="0"/>
                  <a:pt x="114305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66738" y="13906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2863" y="107156"/>
                </a:moveTo>
                <a:lnTo>
                  <a:pt x="8204" y="107156"/>
                </a:lnTo>
                <a:cubicBezTo>
                  <a:pt x="-134" y="107156"/>
                  <a:pt x="-5257" y="98081"/>
                  <a:pt x="-971" y="90915"/>
                </a:cubicBezTo>
                <a:lnTo>
                  <a:pt x="16743" y="61380"/>
                </a:lnTo>
                <a:cubicBezTo>
                  <a:pt x="19656" y="56525"/>
                  <a:pt x="24880" y="53578"/>
                  <a:pt x="30540" y="53578"/>
                </a:cubicBezTo>
                <a:lnTo>
                  <a:pt x="62352" y="53578"/>
                </a:lnTo>
                <a:cubicBezTo>
                  <a:pt x="87835" y="10414"/>
                  <a:pt x="125842" y="8238"/>
                  <a:pt x="151258" y="11955"/>
                </a:cubicBezTo>
                <a:cubicBezTo>
                  <a:pt x="155544" y="12591"/>
                  <a:pt x="158893" y="15939"/>
                  <a:pt x="159495" y="20192"/>
                </a:cubicBezTo>
                <a:cubicBezTo>
                  <a:pt x="163212" y="45608"/>
                  <a:pt x="161036" y="83615"/>
                  <a:pt x="117872" y="109098"/>
                </a:cubicBezTo>
                <a:lnTo>
                  <a:pt x="117872" y="140910"/>
                </a:lnTo>
                <a:cubicBezTo>
                  <a:pt x="117872" y="146570"/>
                  <a:pt x="114925" y="151794"/>
                  <a:pt x="110070" y="154707"/>
                </a:cubicBezTo>
                <a:lnTo>
                  <a:pt x="80535" y="172421"/>
                </a:lnTo>
                <a:cubicBezTo>
                  <a:pt x="73402" y="176707"/>
                  <a:pt x="64294" y="171550"/>
                  <a:pt x="64294" y="163246"/>
                </a:cubicBezTo>
                <a:lnTo>
                  <a:pt x="64294" y="128588"/>
                </a:lnTo>
                <a:cubicBezTo>
                  <a:pt x="64294" y="116767"/>
                  <a:pt x="54683" y="107156"/>
                  <a:pt x="42863" y="107156"/>
                </a:cubicBezTo>
                <a:lnTo>
                  <a:pt x="42829" y="107156"/>
                </a:lnTo>
                <a:close/>
                <a:moveTo>
                  <a:pt x="133945" y="53578"/>
                </a:moveTo>
                <a:cubicBezTo>
                  <a:pt x="133945" y="44707"/>
                  <a:pt x="126743" y="37505"/>
                  <a:pt x="117872" y="37505"/>
                </a:cubicBezTo>
                <a:cubicBezTo>
                  <a:pt x="109001" y="37505"/>
                  <a:pt x="101798" y="44707"/>
                  <a:pt x="101798" y="53578"/>
                </a:cubicBezTo>
                <a:cubicBezTo>
                  <a:pt x="101798" y="62449"/>
                  <a:pt x="109001" y="69652"/>
                  <a:pt x="117872" y="69652"/>
                </a:cubicBezTo>
                <a:cubicBezTo>
                  <a:pt x="126743" y="69652"/>
                  <a:pt x="133945" y="62449"/>
                  <a:pt x="133945" y="53578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" name="Text 4"/>
          <p:cNvSpPr/>
          <p:nvPr/>
        </p:nvSpPr>
        <p:spPr>
          <a:xfrm>
            <a:off x="762000" y="1343025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Immediate Deployment Actions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47688" y="1728788"/>
            <a:ext cx="5305425" cy="985837"/>
          </a:xfrm>
          <a:custGeom>
            <a:avLst/>
            <a:gdLst/>
            <a:ahLst/>
            <a:cxnLst/>
            <a:rect l="l" t="t" r="r" b="b"/>
            <a:pathLst>
              <a:path w="5305425" h="1390650">
                <a:moveTo>
                  <a:pt x="76194" y="0"/>
                </a:moveTo>
                <a:lnTo>
                  <a:pt x="5229231" y="0"/>
                </a:lnTo>
                <a:cubicBezTo>
                  <a:pt x="5271284" y="0"/>
                  <a:pt x="5305425" y="34141"/>
                  <a:pt x="5305425" y="76194"/>
                </a:cubicBezTo>
                <a:lnTo>
                  <a:pt x="5305425" y="1314456"/>
                </a:lnTo>
                <a:cubicBezTo>
                  <a:pt x="5305425" y="1356509"/>
                  <a:pt x="5271284" y="1390650"/>
                  <a:pt x="5229231" y="1390650"/>
                </a:cubicBezTo>
                <a:lnTo>
                  <a:pt x="76194" y="1390650"/>
                </a:lnTo>
                <a:cubicBezTo>
                  <a:pt x="34141" y="1390650"/>
                  <a:pt x="0" y="1356509"/>
                  <a:pt x="0" y="1314456"/>
                </a:cubicBezTo>
                <a:lnTo>
                  <a:pt x="0" y="76194"/>
                </a:lnTo>
                <a:cubicBezTo>
                  <a:pt x="0" y="34141"/>
                  <a:pt x="34141" y="0"/>
                  <a:pt x="76194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666750" y="18478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763191" y="19335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58341" y="0"/>
                </a:moveTo>
                <a:cubicBezTo>
                  <a:pt x="53731" y="0"/>
                  <a:pt x="50006" y="3724"/>
                  <a:pt x="50006" y="8334"/>
                </a:cubicBezTo>
                <a:lnTo>
                  <a:pt x="50006" y="9168"/>
                </a:lnTo>
                <a:cubicBezTo>
                  <a:pt x="30993" y="13022"/>
                  <a:pt x="16669" y="29847"/>
                  <a:pt x="16669" y="50006"/>
                </a:cubicBezTo>
                <a:lnTo>
                  <a:pt x="16669" y="55658"/>
                </a:lnTo>
                <a:cubicBezTo>
                  <a:pt x="16669" y="68186"/>
                  <a:pt x="12397" y="80349"/>
                  <a:pt x="4584" y="90141"/>
                </a:cubicBezTo>
                <a:lnTo>
                  <a:pt x="2032" y="93319"/>
                </a:lnTo>
                <a:cubicBezTo>
                  <a:pt x="703" y="94960"/>
                  <a:pt x="0" y="96991"/>
                  <a:pt x="0" y="99101"/>
                </a:cubicBezTo>
                <a:cubicBezTo>
                  <a:pt x="0" y="104206"/>
                  <a:pt x="4141" y="108347"/>
                  <a:pt x="9246" y="108347"/>
                </a:cubicBezTo>
                <a:lnTo>
                  <a:pt x="107409" y="108347"/>
                </a:lnTo>
                <a:cubicBezTo>
                  <a:pt x="112514" y="108347"/>
                  <a:pt x="116655" y="104206"/>
                  <a:pt x="116655" y="99101"/>
                </a:cubicBezTo>
                <a:cubicBezTo>
                  <a:pt x="116655" y="96991"/>
                  <a:pt x="115952" y="94960"/>
                  <a:pt x="114624" y="93319"/>
                </a:cubicBezTo>
                <a:lnTo>
                  <a:pt x="112071" y="90141"/>
                </a:lnTo>
                <a:cubicBezTo>
                  <a:pt x="104284" y="80349"/>
                  <a:pt x="100013" y="68186"/>
                  <a:pt x="100013" y="55658"/>
                </a:cubicBezTo>
                <a:lnTo>
                  <a:pt x="100013" y="50006"/>
                </a:lnTo>
                <a:cubicBezTo>
                  <a:pt x="100013" y="29847"/>
                  <a:pt x="85688" y="13022"/>
                  <a:pt x="66675" y="9168"/>
                </a:cubicBezTo>
                <a:lnTo>
                  <a:pt x="66675" y="8334"/>
                </a:lnTo>
                <a:cubicBezTo>
                  <a:pt x="66675" y="3724"/>
                  <a:pt x="62951" y="0"/>
                  <a:pt x="58341" y="0"/>
                </a:cubicBezTo>
                <a:close/>
                <a:moveTo>
                  <a:pt x="42193" y="120848"/>
                </a:moveTo>
                <a:cubicBezTo>
                  <a:pt x="44042" y="128037"/>
                  <a:pt x="50579" y="133350"/>
                  <a:pt x="58341" y="133350"/>
                </a:cubicBezTo>
                <a:cubicBezTo>
                  <a:pt x="66102" y="133350"/>
                  <a:pt x="72639" y="128037"/>
                  <a:pt x="74488" y="120848"/>
                </a:cubicBezTo>
                <a:lnTo>
                  <a:pt x="42193" y="120848"/>
                </a:ln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10" name="Text 8"/>
          <p:cNvSpPr/>
          <p:nvPr/>
        </p:nvSpPr>
        <p:spPr>
          <a:xfrm>
            <a:off x="1085850" y="1847850"/>
            <a:ext cx="471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A. Operationalize Crisis Alerts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85850" y="2076450"/>
            <a:ext cx="47053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Set confidence threshold at 0.7 for high-priority alerts. Route negative tweets to specialized response dashboard with 15-minute SLA.</a:t>
            </a:r>
            <a:endParaRPr lang="en-US" sz="1050" dirty="0"/>
          </a:p>
        </p:txBody>
      </p:sp>
      <p:sp>
        <p:nvSpPr>
          <p:cNvPr id="14" name="Shape 12"/>
          <p:cNvSpPr/>
          <p:nvPr/>
        </p:nvSpPr>
        <p:spPr>
          <a:xfrm>
            <a:off x="547688" y="3205163"/>
            <a:ext cx="5305425" cy="1028700"/>
          </a:xfrm>
          <a:custGeom>
            <a:avLst/>
            <a:gdLst/>
            <a:ahLst/>
            <a:cxnLst/>
            <a:rect l="l" t="t" r="r" b="b"/>
            <a:pathLst>
              <a:path w="5305425" h="1028700">
                <a:moveTo>
                  <a:pt x="76196" y="0"/>
                </a:moveTo>
                <a:lnTo>
                  <a:pt x="5229229" y="0"/>
                </a:lnTo>
                <a:cubicBezTo>
                  <a:pt x="5271311" y="0"/>
                  <a:pt x="5305425" y="34114"/>
                  <a:pt x="5305425" y="76196"/>
                </a:cubicBezTo>
                <a:lnTo>
                  <a:pt x="5305425" y="952504"/>
                </a:lnTo>
                <a:cubicBezTo>
                  <a:pt x="5305425" y="994586"/>
                  <a:pt x="5271311" y="1028700"/>
                  <a:pt x="5229229" y="1028700"/>
                </a:cubicBezTo>
                <a:lnTo>
                  <a:pt x="76196" y="1028700"/>
                </a:lnTo>
                <a:cubicBezTo>
                  <a:pt x="34114" y="1028700"/>
                  <a:pt x="0" y="994586"/>
                  <a:pt x="0" y="95250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66750" y="33242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63191" y="34099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58341" y="16669"/>
                </a:moveTo>
                <a:cubicBezTo>
                  <a:pt x="37765" y="16669"/>
                  <a:pt x="20654" y="31592"/>
                  <a:pt x="17268" y="51230"/>
                </a:cubicBezTo>
                <a:cubicBezTo>
                  <a:pt x="19690" y="50449"/>
                  <a:pt x="22294" y="50006"/>
                  <a:pt x="25003" y="50006"/>
                </a:cubicBezTo>
                <a:lnTo>
                  <a:pt x="29170" y="50006"/>
                </a:lnTo>
                <a:cubicBezTo>
                  <a:pt x="36072" y="50006"/>
                  <a:pt x="41672" y="55606"/>
                  <a:pt x="41672" y="62508"/>
                </a:cubicBezTo>
                <a:lnTo>
                  <a:pt x="41672" y="87511"/>
                </a:lnTo>
                <a:cubicBezTo>
                  <a:pt x="41672" y="94413"/>
                  <a:pt x="36072" y="100013"/>
                  <a:pt x="29170" y="100013"/>
                </a:cubicBezTo>
                <a:lnTo>
                  <a:pt x="25003" y="100013"/>
                </a:lnTo>
                <a:cubicBezTo>
                  <a:pt x="11199" y="100013"/>
                  <a:pt x="0" y="88813"/>
                  <a:pt x="0" y="75009"/>
                </a:cubicBezTo>
                <a:lnTo>
                  <a:pt x="0" y="58341"/>
                </a:lnTo>
                <a:cubicBezTo>
                  <a:pt x="0" y="26123"/>
                  <a:pt x="26123" y="0"/>
                  <a:pt x="58341" y="0"/>
                </a:cubicBezTo>
                <a:cubicBezTo>
                  <a:pt x="90558" y="0"/>
                  <a:pt x="116681" y="26123"/>
                  <a:pt x="116681" y="58341"/>
                </a:cubicBezTo>
                <a:lnTo>
                  <a:pt x="116681" y="102122"/>
                </a:lnTo>
                <a:cubicBezTo>
                  <a:pt x="116681" y="119390"/>
                  <a:pt x="102669" y="133376"/>
                  <a:pt x="85401" y="133376"/>
                </a:cubicBezTo>
                <a:lnTo>
                  <a:pt x="62508" y="133350"/>
                </a:lnTo>
                <a:lnTo>
                  <a:pt x="54173" y="133350"/>
                </a:lnTo>
                <a:cubicBezTo>
                  <a:pt x="47272" y="133350"/>
                  <a:pt x="41672" y="127750"/>
                  <a:pt x="41672" y="120848"/>
                </a:cubicBezTo>
                <a:cubicBezTo>
                  <a:pt x="41672" y="113947"/>
                  <a:pt x="47272" y="108347"/>
                  <a:pt x="54173" y="108347"/>
                </a:cubicBezTo>
                <a:lnTo>
                  <a:pt x="62508" y="108347"/>
                </a:lnTo>
                <a:cubicBezTo>
                  <a:pt x="69410" y="108347"/>
                  <a:pt x="75009" y="113947"/>
                  <a:pt x="75009" y="120848"/>
                </a:cubicBezTo>
                <a:lnTo>
                  <a:pt x="75009" y="120848"/>
                </a:lnTo>
                <a:lnTo>
                  <a:pt x="85427" y="120848"/>
                </a:lnTo>
                <a:cubicBezTo>
                  <a:pt x="95793" y="120848"/>
                  <a:pt x="104180" y="112462"/>
                  <a:pt x="104180" y="102096"/>
                </a:cubicBezTo>
                <a:lnTo>
                  <a:pt x="104180" y="96653"/>
                </a:lnTo>
                <a:cubicBezTo>
                  <a:pt x="100507" y="98788"/>
                  <a:pt x="96236" y="99986"/>
                  <a:pt x="91678" y="99986"/>
                </a:cubicBezTo>
                <a:lnTo>
                  <a:pt x="87511" y="99986"/>
                </a:lnTo>
                <a:cubicBezTo>
                  <a:pt x="80609" y="99986"/>
                  <a:pt x="75009" y="94387"/>
                  <a:pt x="75009" y="87485"/>
                </a:cubicBezTo>
                <a:lnTo>
                  <a:pt x="75009" y="62482"/>
                </a:lnTo>
                <a:cubicBezTo>
                  <a:pt x="75009" y="55580"/>
                  <a:pt x="80609" y="49980"/>
                  <a:pt x="87511" y="49980"/>
                </a:cubicBezTo>
                <a:lnTo>
                  <a:pt x="91678" y="49980"/>
                </a:lnTo>
                <a:cubicBezTo>
                  <a:pt x="94387" y="49980"/>
                  <a:pt x="96965" y="50397"/>
                  <a:pt x="99413" y="51204"/>
                </a:cubicBezTo>
                <a:cubicBezTo>
                  <a:pt x="96028" y="31592"/>
                  <a:pt x="78942" y="16643"/>
                  <a:pt x="58341" y="16643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7" name="Text 15"/>
          <p:cNvSpPr/>
          <p:nvPr/>
        </p:nvSpPr>
        <p:spPr>
          <a:xfrm>
            <a:off x="1085850" y="3324225"/>
            <a:ext cx="2619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B. Customer Service Integration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85850" y="3552825"/>
            <a:ext cx="394335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Smart Routing:</a:t>
            </a: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Auto-assign to product teams</a:t>
            </a:r>
            <a:endParaRPr lang="en-US" sz="1050" dirty="0"/>
          </a:p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Priority Queue:</a:t>
            </a: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Surface high-confidence complaints</a:t>
            </a:r>
            <a:endParaRPr lang="en-US" sz="1050" dirty="0"/>
          </a:p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Context:</a:t>
            </a: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Include product, length, confidence score</a:t>
            </a:r>
            <a:endParaRPr lang="en-US" sz="1050" dirty="0"/>
          </a:p>
        </p:txBody>
      </p:sp>
      <p:sp>
        <p:nvSpPr>
          <p:cNvPr id="19" name="Shape 17"/>
          <p:cNvSpPr/>
          <p:nvPr/>
        </p:nvSpPr>
        <p:spPr>
          <a:xfrm>
            <a:off x="385763" y="4514850"/>
            <a:ext cx="5629275" cy="2181225"/>
          </a:xfrm>
          <a:custGeom>
            <a:avLst/>
            <a:gdLst/>
            <a:ahLst/>
            <a:cxnLst/>
            <a:rect l="l" t="t" r="r" b="b"/>
            <a:pathLst>
              <a:path w="5629275" h="2181225">
                <a:moveTo>
                  <a:pt x="114296" y="0"/>
                </a:moveTo>
                <a:lnTo>
                  <a:pt x="5514979" y="0"/>
                </a:lnTo>
                <a:cubicBezTo>
                  <a:pt x="5578103" y="0"/>
                  <a:pt x="5629275" y="51172"/>
                  <a:pt x="5629275" y="114296"/>
                </a:cubicBezTo>
                <a:lnTo>
                  <a:pt x="5629275" y="2066929"/>
                </a:lnTo>
                <a:cubicBezTo>
                  <a:pt x="5629275" y="2130053"/>
                  <a:pt x="5578103" y="2181225"/>
                  <a:pt x="5514979" y="2181225"/>
                </a:cubicBezTo>
                <a:lnTo>
                  <a:pt x="114296" y="2181225"/>
                </a:lnTo>
                <a:cubicBezTo>
                  <a:pt x="51172" y="2181225"/>
                  <a:pt x="0" y="2130053"/>
                  <a:pt x="0" y="2066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66738" y="471963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21" name="Text 19"/>
          <p:cNvSpPr/>
          <p:nvPr/>
        </p:nvSpPr>
        <p:spPr>
          <a:xfrm>
            <a:off x="762000" y="4672013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Sentiment Dashboard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47688" y="5057775"/>
            <a:ext cx="2609850" cy="695325"/>
          </a:xfrm>
          <a:custGeom>
            <a:avLst/>
            <a:gdLst/>
            <a:ahLst/>
            <a:cxnLst/>
            <a:rect l="l" t="t" r="r" b="b"/>
            <a:pathLst>
              <a:path w="2609850" h="695325">
                <a:moveTo>
                  <a:pt x="76201" y="0"/>
                </a:moveTo>
                <a:lnTo>
                  <a:pt x="2533649" y="0"/>
                </a:lnTo>
                <a:cubicBezTo>
                  <a:pt x="2575734" y="0"/>
                  <a:pt x="2609850" y="34116"/>
                  <a:pt x="2609850" y="76201"/>
                </a:cubicBezTo>
                <a:lnTo>
                  <a:pt x="2609850" y="619124"/>
                </a:lnTo>
                <a:cubicBezTo>
                  <a:pt x="2609850" y="661209"/>
                  <a:pt x="2575734" y="695325"/>
                  <a:pt x="25336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1769269" y="515778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96441" y="32147"/>
                </a:moveTo>
                <a:cubicBezTo>
                  <a:pt x="96441" y="26233"/>
                  <a:pt x="91639" y="21431"/>
                  <a:pt x="85725" y="21431"/>
                </a:cubicBezTo>
                <a:cubicBezTo>
                  <a:pt x="79811" y="21431"/>
                  <a:pt x="75009" y="26233"/>
                  <a:pt x="75009" y="32147"/>
                </a:cubicBezTo>
                <a:cubicBezTo>
                  <a:pt x="75009" y="38061"/>
                  <a:pt x="79811" y="42863"/>
                  <a:pt x="85725" y="42863"/>
                </a:cubicBezTo>
                <a:cubicBezTo>
                  <a:pt x="91639" y="42863"/>
                  <a:pt x="96441" y="38061"/>
                  <a:pt x="96441" y="32147"/>
                </a:cubicBezTo>
                <a:close/>
                <a:moveTo>
                  <a:pt x="85725" y="139303"/>
                </a:moveTo>
                <a:cubicBezTo>
                  <a:pt x="97546" y="139303"/>
                  <a:pt x="107156" y="129693"/>
                  <a:pt x="107156" y="117872"/>
                </a:cubicBezTo>
                <a:cubicBezTo>
                  <a:pt x="107156" y="112447"/>
                  <a:pt x="105147" y="107458"/>
                  <a:pt x="101798" y="103707"/>
                </a:cubicBezTo>
                <a:lnTo>
                  <a:pt x="125071" y="57195"/>
                </a:lnTo>
                <a:cubicBezTo>
                  <a:pt x="127047" y="53210"/>
                  <a:pt x="125440" y="48388"/>
                  <a:pt x="121488" y="46412"/>
                </a:cubicBezTo>
                <a:cubicBezTo>
                  <a:pt x="117537" y="44436"/>
                  <a:pt x="112681" y="46044"/>
                  <a:pt x="110706" y="49995"/>
                </a:cubicBezTo>
                <a:lnTo>
                  <a:pt x="87433" y="96508"/>
                </a:lnTo>
                <a:cubicBezTo>
                  <a:pt x="86864" y="96474"/>
                  <a:pt x="86294" y="96441"/>
                  <a:pt x="85725" y="96441"/>
                </a:cubicBezTo>
                <a:cubicBezTo>
                  <a:pt x="73904" y="96441"/>
                  <a:pt x="64294" y="106051"/>
                  <a:pt x="64294" y="117872"/>
                </a:cubicBezTo>
                <a:cubicBezTo>
                  <a:pt x="64294" y="129693"/>
                  <a:pt x="73904" y="139303"/>
                  <a:pt x="85725" y="139303"/>
                </a:cubicBezTo>
                <a:close/>
                <a:moveTo>
                  <a:pt x="58936" y="48220"/>
                </a:moveTo>
                <a:cubicBezTo>
                  <a:pt x="58936" y="42306"/>
                  <a:pt x="54134" y="37505"/>
                  <a:pt x="48220" y="37505"/>
                </a:cubicBezTo>
                <a:cubicBezTo>
                  <a:pt x="42306" y="37505"/>
                  <a:pt x="37505" y="42306"/>
                  <a:pt x="37505" y="48220"/>
                </a:cubicBezTo>
                <a:cubicBezTo>
                  <a:pt x="37505" y="54134"/>
                  <a:pt x="42306" y="58936"/>
                  <a:pt x="48220" y="58936"/>
                </a:cubicBezTo>
                <a:cubicBezTo>
                  <a:pt x="54134" y="58936"/>
                  <a:pt x="58936" y="54134"/>
                  <a:pt x="58936" y="48220"/>
                </a:cubicBezTo>
                <a:close/>
                <a:moveTo>
                  <a:pt x="32147" y="96441"/>
                </a:moveTo>
                <a:cubicBezTo>
                  <a:pt x="38061" y="96441"/>
                  <a:pt x="42863" y="91639"/>
                  <a:pt x="42863" y="85725"/>
                </a:cubicBezTo>
                <a:cubicBezTo>
                  <a:pt x="42863" y="79811"/>
                  <a:pt x="38061" y="75009"/>
                  <a:pt x="32147" y="75009"/>
                </a:cubicBezTo>
                <a:cubicBezTo>
                  <a:pt x="26233" y="75009"/>
                  <a:pt x="21431" y="79811"/>
                  <a:pt x="21431" y="85725"/>
                </a:cubicBezTo>
                <a:cubicBezTo>
                  <a:pt x="21431" y="91639"/>
                  <a:pt x="26233" y="96441"/>
                  <a:pt x="32147" y="96441"/>
                </a:cubicBezTo>
                <a:close/>
                <a:moveTo>
                  <a:pt x="150019" y="85725"/>
                </a:moveTo>
                <a:cubicBezTo>
                  <a:pt x="150019" y="79811"/>
                  <a:pt x="145217" y="75009"/>
                  <a:pt x="139303" y="75009"/>
                </a:cubicBezTo>
                <a:cubicBezTo>
                  <a:pt x="133389" y="75009"/>
                  <a:pt x="128588" y="79811"/>
                  <a:pt x="128588" y="85725"/>
                </a:cubicBezTo>
                <a:cubicBezTo>
                  <a:pt x="128588" y="91639"/>
                  <a:pt x="133389" y="96441"/>
                  <a:pt x="139303" y="96441"/>
                </a:cubicBezTo>
                <a:cubicBezTo>
                  <a:pt x="145217" y="96441"/>
                  <a:pt x="150019" y="91639"/>
                  <a:pt x="150019" y="85725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4" name="Text 22"/>
          <p:cNvSpPr/>
          <p:nvPr/>
        </p:nvSpPr>
        <p:spPr>
          <a:xfrm>
            <a:off x="600075" y="5367338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Pulse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00075" y="5519738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Live sentiment gauge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243263" y="5057775"/>
            <a:ext cx="2609850" cy="695325"/>
          </a:xfrm>
          <a:custGeom>
            <a:avLst/>
            <a:gdLst/>
            <a:ahLst/>
            <a:cxnLst/>
            <a:rect l="l" t="t" r="r" b="b"/>
            <a:pathLst>
              <a:path w="2609850" h="695325">
                <a:moveTo>
                  <a:pt x="76201" y="0"/>
                </a:moveTo>
                <a:lnTo>
                  <a:pt x="2533649" y="0"/>
                </a:lnTo>
                <a:cubicBezTo>
                  <a:pt x="2575734" y="0"/>
                  <a:pt x="2609850" y="34116"/>
                  <a:pt x="2609850" y="76201"/>
                </a:cubicBezTo>
                <a:lnTo>
                  <a:pt x="2609850" y="619124"/>
                </a:lnTo>
                <a:cubicBezTo>
                  <a:pt x="2609850" y="661209"/>
                  <a:pt x="2575734" y="695325"/>
                  <a:pt x="25336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4486275" y="5157788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358" y="21431"/>
                </a:moveTo>
                <a:cubicBezTo>
                  <a:pt x="5358" y="9611"/>
                  <a:pt x="14968" y="0"/>
                  <a:pt x="26789" y="0"/>
                </a:cubicBezTo>
                <a:lnTo>
                  <a:pt x="101798" y="0"/>
                </a:lnTo>
                <a:cubicBezTo>
                  <a:pt x="113619" y="0"/>
                  <a:pt x="123230" y="9611"/>
                  <a:pt x="123230" y="21431"/>
                </a:cubicBezTo>
                <a:lnTo>
                  <a:pt x="123230" y="150019"/>
                </a:lnTo>
                <a:cubicBezTo>
                  <a:pt x="123230" y="161839"/>
                  <a:pt x="113619" y="171450"/>
                  <a:pt x="101798" y="171450"/>
                </a:cubicBezTo>
                <a:lnTo>
                  <a:pt x="26789" y="171450"/>
                </a:lnTo>
                <a:cubicBezTo>
                  <a:pt x="14968" y="171450"/>
                  <a:pt x="5358" y="161839"/>
                  <a:pt x="5358" y="150019"/>
                </a:cubicBezTo>
                <a:lnTo>
                  <a:pt x="5358" y="21431"/>
                </a:lnTo>
                <a:close/>
                <a:moveTo>
                  <a:pt x="26789" y="21431"/>
                </a:moveTo>
                <a:lnTo>
                  <a:pt x="26789" y="123230"/>
                </a:lnTo>
                <a:lnTo>
                  <a:pt x="101798" y="123230"/>
                </a:lnTo>
                <a:lnTo>
                  <a:pt x="101798" y="21431"/>
                </a:lnTo>
                <a:lnTo>
                  <a:pt x="26789" y="21431"/>
                </a:lnTo>
                <a:close/>
                <a:moveTo>
                  <a:pt x="64294" y="158055"/>
                </a:moveTo>
                <a:cubicBezTo>
                  <a:pt x="70221" y="158055"/>
                  <a:pt x="75009" y="153267"/>
                  <a:pt x="75009" y="147340"/>
                </a:cubicBezTo>
                <a:cubicBezTo>
                  <a:pt x="75009" y="141413"/>
                  <a:pt x="70221" y="136624"/>
                  <a:pt x="64294" y="136624"/>
                </a:cubicBezTo>
                <a:cubicBezTo>
                  <a:pt x="58367" y="136624"/>
                  <a:pt x="53578" y="141413"/>
                  <a:pt x="53578" y="147340"/>
                </a:cubicBezTo>
                <a:cubicBezTo>
                  <a:pt x="53578" y="153267"/>
                  <a:pt x="58367" y="158055"/>
                  <a:pt x="64294" y="158055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8" name="Text 26"/>
          <p:cNvSpPr/>
          <p:nvPr/>
        </p:nvSpPr>
        <p:spPr>
          <a:xfrm>
            <a:off x="3295650" y="5367338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 Breakdown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295650" y="5519738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By iPad, iPhone, etc.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47688" y="5838825"/>
            <a:ext cx="2609850" cy="695325"/>
          </a:xfrm>
          <a:custGeom>
            <a:avLst/>
            <a:gdLst/>
            <a:ahLst/>
            <a:cxnLst/>
            <a:rect l="l" t="t" r="r" b="b"/>
            <a:pathLst>
              <a:path w="2609850" h="695325">
                <a:moveTo>
                  <a:pt x="76201" y="0"/>
                </a:moveTo>
                <a:lnTo>
                  <a:pt x="2533649" y="0"/>
                </a:lnTo>
                <a:cubicBezTo>
                  <a:pt x="2575734" y="0"/>
                  <a:pt x="2609850" y="34116"/>
                  <a:pt x="2609850" y="76201"/>
                </a:cubicBezTo>
                <a:lnTo>
                  <a:pt x="2609850" y="619124"/>
                </a:lnTo>
                <a:cubicBezTo>
                  <a:pt x="2609850" y="661209"/>
                  <a:pt x="2575734" y="695325"/>
                  <a:pt x="25336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1769269" y="593883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0716" y="10716"/>
                </a:moveTo>
                <a:cubicBezTo>
                  <a:pt x="16643" y="10716"/>
                  <a:pt x="21431" y="15504"/>
                  <a:pt x="21431" y="21431"/>
                </a:cubicBezTo>
                <a:lnTo>
                  <a:pt x="21431" y="133945"/>
                </a:lnTo>
                <a:cubicBezTo>
                  <a:pt x="21431" y="136892"/>
                  <a:pt x="23842" y="139303"/>
                  <a:pt x="26789" y="139303"/>
                </a:cubicBezTo>
                <a:lnTo>
                  <a:pt x="160734" y="139303"/>
                </a:lnTo>
                <a:cubicBezTo>
                  <a:pt x="166661" y="139303"/>
                  <a:pt x="171450" y="144092"/>
                  <a:pt x="171450" y="150019"/>
                </a:cubicBezTo>
                <a:cubicBezTo>
                  <a:pt x="171450" y="155946"/>
                  <a:pt x="166661" y="160734"/>
                  <a:pt x="160734" y="160734"/>
                </a:cubicBezTo>
                <a:lnTo>
                  <a:pt x="26789" y="160734"/>
                </a:lnTo>
                <a:cubicBezTo>
                  <a:pt x="11988" y="160734"/>
                  <a:pt x="0" y="148746"/>
                  <a:pt x="0" y="133945"/>
                </a:cubicBezTo>
                <a:lnTo>
                  <a:pt x="0" y="21431"/>
                </a:lnTo>
                <a:cubicBezTo>
                  <a:pt x="0" y="15504"/>
                  <a:pt x="4789" y="10716"/>
                  <a:pt x="10716" y="10716"/>
                </a:cubicBezTo>
                <a:close/>
                <a:moveTo>
                  <a:pt x="80367" y="32147"/>
                </a:moveTo>
                <a:cubicBezTo>
                  <a:pt x="82611" y="32147"/>
                  <a:pt x="84754" y="33084"/>
                  <a:pt x="86294" y="34759"/>
                </a:cubicBezTo>
                <a:lnTo>
                  <a:pt x="110103" y="60711"/>
                </a:lnTo>
                <a:lnTo>
                  <a:pt x="125574" y="45207"/>
                </a:lnTo>
                <a:cubicBezTo>
                  <a:pt x="128721" y="42059"/>
                  <a:pt x="133811" y="42059"/>
                  <a:pt x="136926" y="45207"/>
                </a:cubicBezTo>
                <a:lnTo>
                  <a:pt x="158357" y="66638"/>
                </a:lnTo>
                <a:cubicBezTo>
                  <a:pt x="159864" y="68145"/>
                  <a:pt x="160701" y="70187"/>
                  <a:pt x="160701" y="72330"/>
                </a:cubicBezTo>
                <a:lnTo>
                  <a:pt x="160701" y="109835"/>
                </a:lnTo>
                <a:cubicBezTo>
                  <a:pt x="160701" y="114289"/>
                  <a:pt x="157118" y="117872"/>
                  <a:pt x="152664" y="117872"/>
                </a:cubicBezTo>
                <a:lnTo>
                  <a:pt x="50866" y="117872"/>
                </a:lnTo>
                <a:cubicBezTo>
                  <a:pt x="46412" y="117872"/>
                  <a:pt x="42829" y="114289"/>
                  <a:pt x="42829" y="109835"/>
                </a:cubicBezTo>
                <a:lnTo>
                  <a:pt x="42829" y="72330"/>
                </a:lnTo>
                <a:cubicBezTo>
                  <a:pt x="42829" y="70321"/>
                  <a:pt x="43599" y="68379"/>
                  <a:pt x="44939" y="66906"/>
                </a:cubicBezTo>
                <a:lnTo>
                  <a:pt x="74407" y="34759"/>
                </a:lnTo>
                <a:cubicBezTo>
                  <a:pt x="75914" y="33084"/>
                  <a:pt x="78090" y="32147"/>
                  <a:pt x="80334" y="32147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2" name="Text 30"/>
          <p:cNvSpPr/>
          <p:nvPr/>
        </p:nvSpPr>
        <p:spPr>
          <a:xfrm>
            <a:off x="600075" y="6148388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Trend Analysis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00075" y="6300788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Hourly/daily shifts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243263" y="5838825"/>
            <a:ext cx="2609850" cy="695325"/>
          </a:xfrm>
          <a:custGeom>
            <a:avLst/>
            <a:gdLst/>
            <a:ahLst/>
            <a:cxnLst/>
            <a:rect l="l" t="t" r="r" b="b"/>
            <a:pathLst>
              <a:path w="2609850" h="695325">
                <a:moveTo>
                  <a:pt x="76201" y="0"/>
                </a:moveTo>
                <a:lnTo>
                  <a:pt x="2533649" y="0"/>
                </a:lnTo>
                <a:cubicBezTo>
                  <a:pt x="2575734" y="0"/>
                  <a:pt x="2609850" y="34116"/>
                  <a:pt x="2609850" y="76201"/>
                </a:cubicBezTo>
                <a:lnTo>
                  <a:pt x="2609850" y="619124"/>
                </a:lnTo>
                <a:cubicBezTo>
                  <a:pt x="2609850" y="661209"/>
                  <a:pt x="2575734" y="695325"/>
                  <a:pt x="25336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4464844" y="593883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85725" y="45541"/>
                </a:moveTo>
                <a:cubicBezTo>
                  <a:pt x="90179" y="45541"/>
                  <a:pt x="93762" y="49124"/>
                  <a:pt x="93762" y="53578"/>
                </a:cubicBezTo>
                <a:lnTo>
                  <a:pt x="93762" y="91083"/>
                </a:lnTo>
                <a:cubicBezTo>
                  <a:pt x="93762" y="95536"/>
                  <a:pt x="90179" y="99120"/>
                  <a:pt x="85725" y="99120"/>
                </a:cubicBezTo>
                <a:cubicBezTo>
                  <a:pt x="81271" y="99120"/>
                  <a:pt x="77688" y="95536"/>
                  <a:pt x="77688" y="91083"/>
                </a:cubicBezTo>
                <a:lnTo>
                  <a:pt x="77688" y="53578"/>
                </a:lnTo>
                <a:cubicBezTo>
                  <a:pt x="77688" y="49124"/>
                  <a:pt x="81271" y="45541"/>
                  <a:pt x="85725" y="45541"/>
                </a:cubicBezTo>
                <a:close/>
                <a:moveTo>
                  <a:pt x="76784" y="117872"/>
                </a:moveTo>
                <a:cubicBezTo>
                  <a:pt x="76581" y="114553"/>
                  <a:pt x="78236" y="111396"/>
                  <a:pt x="81081" y="109675"/>
                </a:cubicBezTo>
                <a:cubicBezTo>
                  <a:pt x="83926" y="107954"/>
                  <a:pt x="87491" y="107954"/>
                  <a:pt x="90336" y="109675"/>
                </a:cubicBezTo>
                <a:cubicBezTo>
                  <a:pt x="93181" y="111396"/>
                  <a:pt x="94836" y="114553"/>
                  <a:pt x="94632" y="117872"/>
                </a:cubicBezTo>
                <a:cubicBezTo>
                  <a:pt x="94836" y="121191"/>
                  <a:pt x="93181" y="124348"/>
                  <a:pt x="90336" y="126069"/>
                </a:cubicBezTo>
                <a:cubicBezTo>
                  <a:pt x="87491" y="127790"/>
                  <a:pt x="83926" y="127790"/>
                  <a:pt x="81081" y="126069"/>
                </a:cubicBezTo>
                <a:cubicBezTo>
                  <a:pt x="78236" y="124348"/>
                  <a:pt x="76581" y="121191"/>
                  <a:pt x="76784" y="117872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6" name="Text 34"/>
          <p:cNvSpPr/>
          <p:nvPr/>
        </p:nvSpPr>
        <p:spPr>
          <a:xfrm>
            <a:off x="3295650" y="6148388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 Issues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3295650" y="6300788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Common bigrams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76963" y="1185863"/>
            <a:ext cx="5629275" cy="1990725"/>
          </a:xfrm>
          <a:custGeom>
            <a:avLst/>
            <a:gdLst/>
            <a:ahLst/>
            <a:cxnLst/>
            <a:rect l="l" t="t" r="r" b="b"/>
            <a:pathLst>
              <a:path w="5629275" h="1990725">
                <a:moveTo>
                  <a:pt x="114307" y="0"/>
                </a:moveTo>
                <a:lnTo>
                  <a:pt x="5514968" y="0"/>
                </a:lnTo>
                <a:cubicBezTo>
                  <a:pt x="5578098" y="0"/>
                  <a:pt x="5629275" y="51177"/>
                  <a:pt x="5629275" y="114307"/>
                </a:cubicBezTo>
                <a:lnTo>
                  <a:pt x="5629275" y="1876418"/>
                </a:lnTo>
                <a:cubicBezTo>
                  <a:pt x="5629275" y="1939548"/>
                  <a:pt x="5578098" y="1990725"/>
                  <a:pt x="5514968" y="1990725"/>
                </a:cubicBezTo>
                <a:lnTo>
                  <a:pt x="114307" y="1990725"/>
                </a:lnTo>
                <a:cubicBezTo>
                  <a:pt x="51177" y="1990725"/>
                  <a:pt x="0" y="1939548"/>
                  <a:pt x="0" y="18764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357938" y="13906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40" name="Text 38"/>
          <p:cNvSpPr/>
          <p:nvPr/>
        </p:nvSpPr>
        <p:spPr>
          <a:xfrm>
            <a:off x="6553200" y="1343025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Crisis Management Protocol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34125" y="17240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0B100">
              <a:alpha val="20000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6468368" y="1800225"/>
            <a:ext cx="95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DC7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753225" y="1724025"/>
            <a:ext cx="1104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Alert Level Yellow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0974884" y="1724025"/>
            <a:ext cx="676275" cy="190500"/>
          </a:xfrm>
          <a:custGeom>
            <a:avLst/>
            <a:gdLst/>
            <a:ahLst/>
            <a:cxnLst/>
            <a:rect l="l" t="t" r="r" b="b"/>
            <a:pathLst>
              <a:path w="676275" h="190500">
                <a:moveTo>
                  <a:pt x="38100" y="0"/>
                </a:moveTo>
                <a:lnTo>
                  <a:pt x="638175" y="0"/>
                </a:lnTo>
                <a:cubicBezTo>
                  <a:pt x="659203" y="0"/>
                  <a:pt x="676275" y="17072"/>
                  <a:pt x="676275" y="38100"/>
                </a:cubicBezTo>
                <a:lnTo>
                  <a:pt x="676275" y="152400"/>
                </a:lnTo>
                <a:cubicBezTo>
                  <a:pt x="676275" y="173428"/>
                  <a:pt x="659203" y="190500"/>
                  <a:pt x="638175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0B100">
              <a:alpha val="20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10974884" y="1724025"/>
            <a:ext cx="733425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DC7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20% Spike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753225" y="1952625"/>
            <a:ext cx="4953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detects spike in negative sentiment → Automated alert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34125" y="21812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6900">
              <a:alpha val="20000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6457355" y="2257425"/>
            <a:ext cx="114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890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753225" y="2181225"/>
            <a:ext cx="113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Alert Level Orange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0973246" y="2181225"/>
            <a:ext cx="676275" cy="190500"/>
          </a:xfrm>
          <a:custGeom>
            <a:avLst/>
            <a:gdLst/>
            <a:ahLst/>
            <a:cxnLst/>
            <a:rect l="l" t="t" r="r" b="b"/>
            <a:pathLst>
              <a:path w="676275" h="190500">
                <a:moveTo>
                  <a:pt x="38100" y="0"/>
                </a:moveTo>
                <a:lnTo>
                  <a:pt x="638175" y="0"/>
                </a:lnTo>
                <a:cubicBezTo>
                  <a:pt x="659203" y="0"/>
                  <a:pt x="676275" y="17072"/>
                  <a:pt x="676275" y="38100"/>
                </a:cubicBezTo>
                <a:lnTo>
                  <a:pt x="676275" y="152400"/>
                </a:lnTo>
                <a:cubicBezTo>
                  <a:pt x="676275" y="173428"/>
                  <a:pt x="659203" y="190500"/>
                  <a:pt x="638175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6900">
              <a:alpha val="20000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10973246" y="2181225"/>
            <a:ext cx="733425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890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Confirmed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753225" y="2409825"/>
            <a:ext cx="4953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Human review confirms emerging issue → Escalate to PR team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334125" y="26384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6455866" y="2714625"/>
            <a:ext cx="114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753225" y="2638425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Alert Level Red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11197977" y="2638425"/>
            <a:ext cx="447675" cy="190500"/>
          </a:xfrm>
          <a:custGeom>
            <a:avLst/>
            <a:gdLst/>
            <a:ahLst/>
            <a:cxnLst/>
            <a:rect l="l" t="t" r="r" b="b"/>
            <a:pathLst>
              <a:path w="447675" h="190500">
                <a:moveTo>
                  <a:pt x="38100" y="0"/>
                </a:moveTo>
                <a:lnTo>
                  <a:pt x="409575" y="0"/>
                </a:lnTo>
                <a:cubicBezTo>
                  <a:pt x="430603" y="0"/>
                  <a:pt x="447675" y="17072"/>
                  <a:pt x="447675" y="38100"/>
                </a:cubicBezTo>
                <a:lnTo>
                  <a:pt x="447675" y="152400"/>
                </a:lnTo>
                <a:cubicBezTo>
                  <a:pt x="447675" y="173428"/>
                  <a:pt x="430603" y="190500"/>
                  <a:pt x="409575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</p:sp>
      <p:sp>
        <p:nvSpPr>
          <p:cNvPr id="57" name="Text 55"/>
          <p:cNvSpPr/>
          <p:nvPr/>
        </p:nvSpPr>
        <p:spPr>
          <a:xfrm>
            <a:off x="11197977" y="2638425"/>
            <a:ext cx="504825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Public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753225" y="2867025"/>
            <a:ext cx="4953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Public acknowledgment if trend continues → Full crisis mode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176963" y="3300413"/>
            <a:ext cx="5629275" cy="1876425"/>
          </a:xfrm>
          <a:custGeom>
            <a:avLst/>
            <a:gdLst/>
            <a:ahLst/>
            <a:cxnLst/>
            <a:rect l="l" t="t" r="r" b="b"/>
            <a:pathLst>
              <a:path w="5629275" h="1876425">
                <a:moveTo>
                  <a:pt x="114293" y="0"/>
                </a:moveTo>
                <a:lnTo>
                  <a:pt x="5514982" y="0"/>
                </a:lnTo>
                <a:cubicBezTo>
                  <a:pt x="5578104" y="0"/>
                  <a:pt x="5629275" y="51171"/>
                  <a:pt x="5629275" y="114293"/>
                </a:cubicBezTo>
                <a:lnTo>
                  <a:pt x="5629275" y="1762132"/>
                </a:lnTo>
                <a:cubicBezTo>
                  <a:pt x="5629275" y="1825254"/>
                  <a:pt x="5578104" y="1876425"/>
                  <a:pt x="5514982" y="1876425"/>
                </a:cubicBezTo>
                <a:lnTo>
                  <a:pt x="114293" y="1876425"/>
                </a:lnTo>
                <a:cubicBezTo>
                  <a:pt x="51171" y="1876425"/>
                  <a:pt x="0" y="1825254"/>
                  <a:pt x="0" y="17621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6357938" y="35052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4805" y="12156"/>
                </a:moveTo>
                <a:cubicBezTo>
                  <a:pt x="48455" y="14700"/>
                  <a:pt x="49325" y="19723"/>
                  <a:pt x="46780" y="23340"/>
                </a:cubicBezTo>
                <a:lnTo>
                  <a:pt x="28028" y="50129"/>
                </a:lnTo>
                <a:cubicBezTo>
                  <a:pt x="26655" y="52071"/>
                  <a:pt x="24512" y="53310"/>
                  <a:pt x="22134" y="53511"/>
                </a:cubicBezTo>
                <a:cubicBezTo>
                  <a:pt x="19757" y="53712"/>
                  <a:pt x="17413" y="52908"/>
                  <a:pt x="15739" y="51234"/>
                </a:cubicBezTo>
                <a:lnTo>
                  <a:pt x="2344" y="37840"/>
                </a:lnTo>
                <a:cubicBezTo>
                  <a:pt x="-770" y="34692"/>
                  <a:pt x="-770" y="29602"/>
                  <a:pt x="2344" y="26454"/>
                </a:cubicBezTo>
                <a:cubicBezTo>
                  <a:pt x="5458" y="23306"/>
                  <a:pt x="10582" y="23340"/>
                  <a:pt x="13729" y="26454"/>
                </a:cubicBezTo>
                <a:lnTo>
                  <a:pt x="20360" y="33084"/>
                </a:lnTo>
                <a:lnTo>
                  <a:pt x="33620" y="14131"/>
                </a:lnTo>
                <a:cubicBezTo>
                  <a:pt x="36165" y="10481"/>
                  <a:pt x="41188" y="9611"/>
                  <a:pt x="44805" y="12156"/>
                </a:cubicBezTo>
                <a:close/>
                <a:moveTo>
                  <a:pt x="44805" y="65734"/>
                </a:moveTo>
                <a:cubicBezTo>
                  <a:pt x="48455" y="68279"/>
                  <a:pt x="49325" y="73302"/>
                  <a:pt x="46780" y="76918"/>
                </a:cubicBezTo>
                <a:lnTo>
                  <a:pt x="28028" y="103707"/>
                </a:lnTo>
                <a:cubicBezTo>
                  <a:pt x="26655" y="105649"/>
                  <a:pt x="24512" y="106888"/>
                  <a:pt x="22134" y="107089"/>
                </a:cubicBezTo>
                <a:cubicBezTo>
                  <a:pt x="19757" y="107290"/>
                  <a:pt x="17413" y="106487"/>
                  <a:pt x="15739" y="104812"/>
                </a:cubicBezTo>
                <a:lnTo>
                  <a:pt x="2344" y="91418"/>
                </a:lnTo>
                <a:cubicBezTo>
                  <a:pt x="-804" y="88270"/>
                  <a:pt x="-804" y="83180"/>
                  <a:pt x="2344" y="80066"/>
                </a:cubicBezTo>
                <a:cubicBezTo>
                  <a:pt x="5492" y="76952"/>
                  <a:pt x="10582" y="76918"/>
                  <a:pt x="13696" y="80066"/>
                </a:cubicBezTo>
                <a:lnTo>
                  <a:pt x="20326" y="86696"/>
                </a:lnTo>
                <a:lnTo>
                  <a:pt x="33587" y="67743"/>
                </a:lnTo>
                <a:cubicBezTo>
                  <a:pt x="36132" y="64093"/>
                  <a:pt x="41155" y="63222"/>
                  <a:pt x="44771" y="65767"/>
                </a:cubicBezTo>
                <a:close/>
                <a:moveTo>
                  <a:pt x="75009" y="32147"/>
                </a:moveTo>
                <a:cubicBezTo>
                  <a:pt x="75009" y="26220"/>
                  <a:pt x="79798" y="21431"/>
                  <a:pt x="85725" y="21431"/>
                </a:cubicBezTo>
                <a:lnTo>
                  <a:pt x="160734" y="21431"/>
                </a:lnTo>
                <a:cubicBezTo>
                  <a:pt x="166661" y="21431"/>
                  <a:pt x="171450" y="26220"/>
                  <a:pt x="171450" y="32147"/>
                </a:cubicBezTo>
                <a:cubicBezTo>
                  <a:pt x="171450" y="38074"/>
                  <a:pt x="166661" y="42863"/>
                  <a:pt x="160734" y="42863"/>
                </a:cubicBezTo>
                <a:lnTo>
                  <a:pt x="85725" y="42863"/>
                </a:lnTo>
                <a:cubicBezTo>
                  <a:pt x="79798" y="42863"/>
                  <a:pt x="75009" y="38074"/>
                  <a:pt x="75009" y="32147"/>
                </a:cubicBezTo>
                <a:close/>
                <a:moveTo>
                  <a:pt x="75009" y="85725"/>
                </a:moveTo>
                <a:cubicBezTo>
                  <a:pt x="75009" y="79798"/>
                  <a:pt x="79798" y="75009"/>
                  <a:pt x="85725" y="75009"/>
                </a:cubicBezTo>
                <a:lnTo>
                  <a:pt x="160734" y="75009"/>
                </a:lnTo>
                <a:cubicBezTo>
                  <a:pt x="166661" y="75009"/>
                  <a:pt x="171450" y="79798"/>
                  <a:pt x="171450" y="85725"/>
                </a:cubicBezTo>
                <a:cubicBezTo>
                  <a:pt x="171450" y="91652"/>
                  <a:pt x="166661" y="96441"/>
                  <a:pt x="160734" y="96441"/>
                </a:cubicBezTo>
                <a:lnTo>
                  <a:pt x="85725" y="96441"/>
                </a:lnTo>
                <a:cubicBezTo>
                  <a:pt x="79798" y="96441"/>
                  <a:pt x="75009" y="91652"/>
                  <a:pt x="75009" y="85725"/>
                </a:cubicBezTo>
                <a:close/>
                <a:moveTo>
                  <a:pt x="53578" y="139303"/>
                </a:moveTo>
                <a:cubicBezTo>
                  <a:pt x="53578" y="133376"/>
                  <a:pt x="58367" y="128588"/>
                  <a:pt x="64294" y="128588"/>
                </a:cubicBezTo>
                <a:lnTo>
                  <a:pt x="160734" y="128588"/>
                </a:lnTo>
                <a:cubicBezTo>
                  <a:pt x="166661" y="128588"/>
                  <a:pt x="171450" y="133376"/>
                  <a:pt x="171450" y="139303"/>
                </a:cubicBezTo>
                <a:cubicBezTo>
                  <a:pt x="171450" y="145230"/>
                  <a:pt x="166661" y="150019"/>
                  <a:pt x="160734" y="150019"/>
                </a:cubicBezTo>
                <a:lnTo>
                  <a:pt x="64294" y="150019"/>
                </a:lnTo>
                <a:cubicBezTo>
                  <a:pt x="58367" y="150019"/>
                  <a:pt x="53578" y="145230"/>
                  <a:pt x="53578" y="139303"/>
                </a:cubicBezTo>
                <a:close/>
                <a:moveTo>
                  <a:pt x="21431" y="125909"/>
                </a:moveTo>
                <a:cubicBezTo>
                  <a:pt x="28824" y="125909"/>
                  <a:pt x="34826" y="131910"/>
                  <a:pt x="34826" y="139303"/>
                </a:cubicBezTo>
                <a:cubicBezTo>
                  <a:pt x="34826" y="146696"/>
                  <a:pt x="28824" y="152698"/>
                  <a:pt x="21431" y="152698"/>
                </a:cubicBezTo>
                <a:cubicBezTo>
                  <a:pt x="14039" y="152698"/>
                  <a:pt x="8037" y="146696"/>
                  <a:pt x="8037" y="139303"/>
                </a:cubicBezTo>
                <a:cubicBezTo>
                  <a:pt x="8037" y="131910"/>
                  <a:pt x="14039" y="125909"/>
                  <a:pt x="21431" y="12590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1" name="Text 59"/>
          <p:cNvSpPr/>
          <p:nvPr/>
        </p:nvSpPr>
        <p:spPr>
          <a:xfrm>
            <a:off x="6553200" y="3457575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 Launch Monitoring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334125" y="38576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63" name="Shape 61"/>
          <p:cNvSpPr/>
          <p:nvPr/>
        </p:nvSpPr>
        <p:spPr>
          <a:xfrm>
            <a:off x="6430566" y="39433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33337" y="0"/>
                </a:moveTo>
                <a:cubicBezTo>
                  <a:pt x="37947" y="0"/>
                  <a:pt x="41672" y="3724"/>
                  <a:pt x="41672" y="8334"/>
                </a:cubicBezTo>
                <a:lnTo>
                  <a:pt x="41672" y="16669"/>
                </a:lnTo>
                <a:lnTo>
                  <a:pt x="75009" y="16669"/>
                </a:lnTo>
                <a:lnTo>
                  <a:pt x="75009" y="8334"/>
                </a:lnTo>
                <a:cubicBezTo>
                  <a:pt x="75009" y="3724"/>
                  <a:pt x="78734" y="0"/>
                  <a:pt x="83344" y="0"/>
                </a:cubicBezTo>
                <a:cubicBezTo>
                  <a:pt x="87954" y="0"/>
                  <a:pt x="91678" y="3724"/>
                  <a:pt x="91678" y="8334"/>
                </a:cubicBezTo>
                <a:lnTo>
                  <a:pt x="91678" y="16669"/>
                </a:lnTo>
                <a:lnTo>
                  <a:pt x="100013" y="16669"/>
                </a:lnTo>
                <a:cubicBezTo>
                  <a:pt x="109206" y="16669"/>
                  <a:pt x="116681" y="24144"/>
                  <a:pt x="116681" y="33337"/>
                </a:cubicBezTo>
                <a:lnTo>
                  <a:pt x="116681" y="108347"/>
                </a:lnTo>
                <a:cubicBezTo>
                  <a:pt x="116681" y="117541"/>
                  <a:pt x="109206" y="125016"/>
                  <a:pt x="100013" y="125016"/>
                </a:cubicBezTo>
                <a:lnTo>
                  <a:pt x="16669" y="125016"/>
                </a:lnTo>
                <a:cubicBezTo>
                  <a:pt x="7475" y="125016"/>
                  <a:pt x="0" y="117541"/>
                  <a:pt x="0" y="108347"/>
                </a:cubicBezTo>
                <a:lnTo>
                  <a:pt x="0" y="33337"/>
                </a:lnTo>
                <a:cubicBezTo>
                  <a:pt x="0" y="24144"/>
                  <a:pt x="7475" y="16669"/>
                  <a:pt x="16669" y="16669"/>
                </a:cubicBezTo>
                <a:lnTo>
                  <a:pt x="25003" y="16669"/>
                </a:lnTo>
                <a:lnTo>
                  <a:pt x="25003" y="8334"/>
                </a:lnTo>
                <a:cubicBezTo>
                  <a:pt x="25003" y="3724"/>
                  <a:pt x="28728" y="0"/>
                  <a:pt x="33337" y="0"/>
                </a:cubicBezTo>
                <a:close/>
                <a:moveTo>
                  <a:pt x="80323" y="59565"/>
                </a:moveTo>
                <a:cubicBezTo>
                  <a:pt x="82146" y="56648"/>
                  <a:pt x="81260" y="52793"/>
                  <a:pt x="78343" y="50944"/>
                </a:cubicBezTo>
                <a:cubicBezTo>
                  <a:pt x="75426" y="49095"/>
                  <a:pt x="71571" y="50006"/>
                  <a:pt x="69722" y="52923"/>
                </a:cubicBezTo>
                <a:lnTo>
                  <a:pt x="53731" y="78525"/>
                </a:lnTo>
                <a:lnTo>
                  <a:pt x="46699" y="69149"/>
                </a:lnTo>
                <a:cubicBezTo>
                  <a:pt x="44615" y="66389"/>
                  <a:pt x="40708" y="65816"/>
                  <a:pt x="37947" y="67899"/>
                </a:cubicBezTo>
                <a:cubicBezTo>
                  <a:pt x="35187" y="69983"/>
                  <a:pt x="34614" y="73889"/>
                  <a:pt x="36697" y="76650"/>
                </a:cubicBezTo>
                <a:lnTo>
                  <a:pt x="49199" y="93319"/>
                </a:lnTo>
                <a:cubicBezTo>
                  <a:pt x="50423" y="94960"/>
                  <a:pt x="52402" y="95897"/>
                  <a:pt x="54460" y="95819"/>
                </a:cubicBezTo>
                <a:cubicBezTo>
                  <a:pt x="56517" y="95741"/>
                  <a:pt x="58393" y="94647"/>
                  <a:pt x="59487" y="92876"/>
                </a:cubicBezTo>
                <a:lnTo>
                  <a:pt x="80323" y="59539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4" name="Text 62"/>
          <p:cNvSpPr/>
          <p:nvPr/>
        </p:nvSpPr>
        <p:spPr>
          <a:xfrm>
            <a:off x="6753225" y="3838575"/>
            <a:ext cx="2238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Pre-Launch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753225" y="4029075"/>
            <a:ext cx="2228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Establish sentiment baseline 2 weeks before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334125" y="42767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67" name="Shape 65"/>
          <p:cNvSpPr/>
          <p:nvPr/>
        </p:nvSpPr>
        <p:spPr>
          <a:xfrm>
            <a:off x="6422231" y="43624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3337" y="83344"/>
                </a:moveTo>
                <a:lnTo>
                  <a:pt x="6381" y="83344"/>
                </a:lnTo>
                <a:cubicBezTo>
                  <a:pt x="-104" y="83344"/>
                  <a:pt x="-4089" y="76286"/>
                  <a:pt x="-755" y="70712"/>
                </a:cubicBezTo>
                <a:lnTo>
                  <a:pt x="13022" y="47740"/>
                </a:lnTo>
                <a:cubicBezTo>
                  <a:pt x="15288" y="43964"/>
                  <a:pt x="19351" y="41672"/>
                  <a:pt x="23753" y="41672"/>
                </a:cubicBezTo>
                <a:lnTo>
                  <a:pt x="48496" y="41672"/>
                </a:lnTo>
                <a:cubicBezTo>
                  <a:pt x="68316" y="8100"/>
                  <a:pt x="97877" y="6407"/>
                  <a:pt x="117645" y="9298"/>
                </a:cubicBezTo>
                <a:cubicBezTo>
                  <a:pt x="120979" y="9793"/>
                  <a:pt x="123583" y="12397"/>
                  <a:pt x="124052" y="15705"/>
                </a:cubicBezTo>
                <a:cubicBezTo>
                  <a:pt x="126943" y="35473"/>
                  <a:pt x="125250" y="65034"/>
                  <a:pt x="91678" y="84854"/>
                </a:cubicBezTo>
                <a:lnTo>
                  <a:pt x="91678" y="109597"/>
                </a:lnTo>
                <a:cubicBezTo>
                  <a:pt x="91678" y="113999"/>
                  <a:pt x="89386" y="118062"/>
                  <a:pt x="85610" y="120328"/>
                </a:cubicBezTo>
                <a:lnTo>
                  <a:pt x="62638" y="134105"/>
                </a:lnTo>
                <a:cubicBezTo>
                  <a:pt x="57090" y="137439"/>
                  <a:pt x="50006" y="133428"/>
                  <a:pt x="50006" y="126969"/>
                </a:cubicBezTo>
                <a:lnTo>
                  <a:pt x="50006" y="100013"/>
                </a:lnTo>
                <a:cubicBezTo>
                  <a:pt x="50006" y="90819"/>
                  <a:pt x="42531" y="83344"/>
                  <a:pt x="33337" y="83344"/>
                </a:cubicBezTo>
                <a:lnTo>
                  <a:pt x="33311" y="83344"/>
                </a:lnTo>
                <a:close/>
                <a:moveTo>
                  <a:pt x="104180" y="41672"/>
                </a:moveTo>
                <a:cubicBezTo>
                  <a:pt x="104180" y="34772"/>
                  <a:pt x="98578" y="29170"/>
                  <a:pt x="91678" y="29170"/>
                </a:cubicBezTo>
                <a:cubicBezTo>
                  <a:pt x="84778" y="29170"/>
                  <a:pt x="79177" y="34772"/>
                  <a:pt x="79177" y="41672"/>
                </a:cubicBezTo>
                <a:cubicBezTo>
                  <a:pt x="79177" y="48572"/>
                  <a:pt x="84778" y="54173"/>
                  <a:pt x="91678" y="54173"/>
                </a:cubicBezTo>
                <a:cubicBezTo>
                  <a:pt x="98578" y="54173"/>
                  <a:pt x="104180" y="48572"/>
                  <a:pt x="104180" y="41672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8" name="Text 66"/>
          <p:cNvSpPr/>
          <p:nvPr/>
        </p:nvSpPr>
        <p:spPr>
          <a:xfrm>
            <a:off x="6753225" y="4257675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Launch Day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6753225" y="4448175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monitoring with 5-minute refresh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334125" y="46958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71" name="Shape 69"/>
          <p:cNvSpPr/>
          <p:nvPr/>
        </p:nvSpPr>
        <p:spPr>
          <a:xfrm>
            <a:off x="6422231" y="47815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8334" y="8334"/>
                </a:moveTo>
                <a:cubicBezTo>
                  <a:pt x="12944" y="8334"/>
                  <a:pt x="16669" y="12059"/>
                  <a:pt x="16669" y="16669"/>
                </a:cubicBezTo>
                <a:lnTo>
                  <a:pt x="16669" y="104180"/>
                </a:lnTo>
                <a:cubicBezTo>
                  <a:pt x="16669" y="106472"/>
                  <a:pt x="18544" y="108347"/>
                  <a:pt x="20836" y="108347"/>
                </a:cubicBezTo>
                <a:lnTo>
                  <a:pt x="125016" y="108347"/>
                </a:lnTo>
                <a:cubicBezTo>
                  <a:pt x="129626" y="108347"/>
                  <a:pt x="133350" y="112071"/>
                  <a:pt x="133350" y="116681"/>
                </a:cubicBezTo>
                <a:cubicBezTo>
                  <a:pt x="133350" y="121291"/>
                  <a:pt x="129626" y="125016"/>
                  <a:pt x="125016" y="125016"/>
                </a:cubicBezTo>
                <a:lnTo>
                  <a:pt x="20836" y="125016"/>
                </a:lnTo>
                <a:cubicBezTo>
                  <a:pt x="9324" y="125016"/>
                  <a:pt x="0" y="115692"/>
                  <a:pt x="0" y="104180"/>
                </a:cubicBezTo>
                <a:lnTo>
                  <a:pt x="0" y="16669"/>
                </a:lnTo>
                <a:cubicBezTo>
                  <a:pt x="0" y="12059"/>
                  <a:pt x="3724" y="8334"/>
                  <a:pt x="8334" y="8334"/>
                </a:cubicBezTo>
                <a:close/>
                <a:moveTo>
                  <a:pt x="33337" y="25003"/>
                </a:moveTo>
                <a:cubicBezTo>
                  <a:pt x="33337" y="20393"/>
                  <a:pt x="37062" y="16669"/>
                  <a:pt x="41672" y="16669"/>
                </a:cubicBezTo>
                <a:lnTo>
                  <a:pt x="91678" y="16669"/>
                </a:lnTo>
                <a:cubicBezTo>
                  <a:pt x="96288" y="16669"/>
                  <a:pt x="100013" y="20393"/>
                  <a:pt x="100013" y="25003"/>
                </a:cubicBezTo>
                <a:cubicBezTo>
                  <a:pt x="100013" y="29613"/>
                  <a:pt x="96288" y="33337"/>
                  <a:pt x="91678" y="33337"/>
                </a:cubicBezTo>
                <a:lnTo>
                  <a:pt x="41672" y="33337"/>
                </a:lnTo>
                <a:cubicBezTo>
                  <a:pt x="37062" y="33337"/>
                  <a:pt x="33337" y="29613"/>
                  <a:pt x="33337" y="25003"/>
                </a:cubicBezTo>
                <a:close/>
                <a:moveTo>
                  <a:pt x="41672" y="45839"/>
                </a:moveTo>
                <a:lnTo>
                  <a:pt x="75009" y="45839"/>
                </a:lnTo>
                <a:cubicBezTo>
                  <a:pt x="79619" y="45839"/>
                  <a:pt x="83344" y="49563"/>
                  <a:pt x="83344" y="54173"/>
                </a:cubicBezTo>
                <a:cubicBezTo>
                  <a:pt x="83344" y="58783"/>
                  <a:pt x="79619" y="62508"/>
                  <a:pt x="75009" y="62508"/>
                </a:cubicBezTo>
                <a:lnTo>
                  <a:pt x="41672" y="62508"/>
                </a:lnTo>
                <a:cubicBezTo>
                  <a:pt x="37062" y="62508"/>
                  <a:pt x="33337" y="58783"/>
                  <a:pt x="33337" y="54173"/>
                </a:cubicBezTo>
                <a:cubicBezTo>
                  <a:pt x="33337" y="49563"/>
                  <a:pt x="37062" y="45839"/>
                  <a:pt x="41672" y="45839"/>
                </a:cubicBezTo>
                <a:close/>
                <a:moveTo>
                  <a:pt x="41672" y="75009"/>
                </a:moveTo>
                <a:lnTo>
                  <a:pt x="108347" y="75009"/>
                </a:lnTo>
                <a:cubicBezTo>
                  <a:pt x="112957" y="75009"/>
                  <a:pt x="116681" y="78734"/>
                  <a:pt x="116681" y="83344"/>
                </a:cubicBezTo>
                <a:cubicBezTo>
                  <a:pt x="116681" y="87954"/>
                  <a:pt x="112957" y="91678"/>
                  <a:pt x="108347" y="91678"/>
                </a:cubicBezTo>
                <a:lnTo>
                  <a:pt x="41672" y="91678"/>
                </a:lnTo>
                <a:cubicBezTo>
                  <a:pt x="37062" y="91678"/>
                  <a:pt x="33337" y="87954"/>
                  <a:pt x="33337" y="83344"/>
                </a:cubicBezTo>
                <a:cubicBezTo>
                  <a:pt x="33337" y="78734"/>
                  <a:pt x="37062" y="75009"/>
                  <a:pt x="41672" y="7500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72" name="Text 70"/>
          <p:cNvSpPr/>
          <p:nvPr/>
        </p:nvSpPr>
        <p:spPr>
          <a:xfrm>
            <a:off x="6753225" y="4676775"/>
            <a:ext cx="1857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Post-Launch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6753225" y="4867275"/>
            <a:ext cx="1847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Track sentiment decay over 30 days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6191250" y="5295900"/>
            <a:ext cx="5619750" cy="666750"/>
          </a:xfrm>
          <a:custGeom>
            <a:avLst/>
            <a:gdLst/>
            <a:ahLst/>
            <a:cxnLst/>
            <a:rect l="l" t="t" r="r" b="b"/>
            <a:pathLst>
              <a:path w="5619750" h="666750">
                <a:moveTo>
                  <a:pt x="0" y="0"/>
                </a:moveTo>
                <a:lnTo>
                  <a:pt x="5505449" y="0"/>
                </a:lnTo>
                <a:cubicBezTo>
                  <a:pt x="5568576" y="0"/>
                  <a:pt x="5619750" y="51174"/>
                  <a:pt x="5619750" y="114301"/>
                </a:cubicBezTo>
                <a:lnTo>
                  <a:pt x="5619750" y="552449"/>
                </a:lnTo>
                <a:cubicBezTo>
                  <a:pt x="5619750" y="615576"/>
                  <a:pt x="5568576" y="666750"/>
                  <a:pt x="5505449" y="666750"/>
                </a:cubicBezTo>
                <a:lnTo>
                  <a:pt x="0" y="6667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C950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75" name="Shape 73"/>
          <p:cNvSpPr/>
          <p:nvPr/>
        </p:nvSpPr>
        <p:spPr>
          <a:xfrm>
            <a:off x="6191250" y="5295900"/>
            <a:ext cx="38100" cy="666750"/>
          </a:xfrm>
          <a:custGeom>
            <a:avLst/>
            <a:gdLst/>
            <a:ahLst/>
            <a:cxnLst/>
            <a:rect l="l" t="t" r="r" b="b"/>
            <a:pathLst>
              <a:path w="38100" h="666750">
                <a:moveTo>
                  <a:pt x="0" y="0"/>
                </a:moveTo>
                <a:lnTo>
                  <a:pt x="38100" y="0"/>
                </a:lnTo>
                <a:lnTo>
                  <a:pt x="38100" y="666750"/>
                </a:lnTo>
                <a:lnTo>
                  <a:pt x="0" y="666750"/>
                </a:lnTo>
                <a:lnTo>
                  <a:pt x="0" y="0"/>
                </a:ln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76" name="Shape 74"/>
          <p:cNvSpPr/>
          <p:nvPr/>
        </p:nvSpPr>
        <p:spPr>
          <a:xfrm>
            <a:off x="6343650" y="5448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77" name="Text 75"/>
          <p:cNvSpPr/>
          <p:nvPr/>
        </p:nvSpPr>
        <p:spPr>
          <a:xfrm>
            <a:off x="6553200" y="5410200"/>
            <a:ext cx="52101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Expected Impact:</a:t>
            </a:r>
            <a:r>
              <a:rPr lang="en-US" sz="105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Reduce crisis response time from hours to minutes, prioritize 50+ daily complaints automatically, and enable data-driven brand health monitoring.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3221980" y="372360"/>
            <a:ext cx="6605079" cy="3567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Future Work &amp; Project Conclusion</a:t>
            </a:r>
            <a:endParaRPr lang="en-US" sz="3200" dirty="0"/>
          </a:p>
        </p:txBody>
      </p:sp>
      <p:sp>
        <p:nvSpPr>
          <p:cNvPr id="6" name="Shape 3"/>
          <p:cNvSpPr/>
          <p:nvPr/>
        </p:nvSpPr>
        <p:spPr>
          <a:xfrm>
            <a:off x="361211" y="1110391"/>
            <a:ext cx="5663438" cy="3844003"/>
          </a:xfrm>
          <a:custGeom>
            <a:avLst/>
            <a:gdLst/>
            <a:ahLst/>
            <a:cxnLst/>
            <a:rect l="l" t="t" r="r" b="b"/>
            <a:pathLst>
              <a:path w="5663438" h="3844003">
                <a:moveTo>
                  <a:pt x="107017" y="0"/>
                </a:moveTo>
                <a:lnTo>
                  <a:pt x="5556421" y="0"/>
                </a:lnTo>
                <a:cubicBezTo>
                  <a:pt x="5615525" y="0"/>
                  <a:pt x="5663438" y="47913"/>
                  <a:pt x="5663438" y="107017"/>
                </a:cubicBezTo>
                <a:lnTo>
                  <a:pt x="5663438" y="3736986"/>
                </a:lnTo>
                <a:cubicBezTo>
                  <a:pt x="5663438" y="3796090"/>
                  <a:pt x="5615525" y="3844003"/>
                  <a:pt x="5556421" y="3844003"/>
                </a:cubicBezTo>
                <a:lnTo>
                  <a:pt x="107017" y="3844003"/>
                </a:lnTo>
                <a:cubicBezTo>
                  <a:pt x="47913" y="3844003"/>
                  <a:pt x="0" y="3796090"/>
                  <a:pt x="0" y="3736986"/>
                </a:cubicBezTo>
                <a:lnTo>
                  <a:pt x="0" y="107017"/>
                </a:lnTo>
                <a:cubicBezTo>
                  <a:pt x="0" y="47953"/>
                  <a:pt x="47953" y="0"/>
                  <a:pt x="107017" y="0"/>
                </a:cubicBezTo>
                <a:close/>
              </a:path>
            </a:pathLst>
          </a:custGeom>
          <a:solidFill>
            <a:srgbClr val="262626">
              <a:alpha val="90196"/>
            </a:srgbClr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530669" y="1302145"/>
            <a:ext cx="160538" cy="160538"/>
          </a:xfrm>
          <a:custGeom>
            <a:avLst/>
            <a:gdLst/>
            <a:ahLst/>
            <a:cxnLst/>
            <a:rect l="l" t="t" r="r" b="b"/>
            <a:pathLst>
              <a:path w="160538" h="160538">
                <a:moveTo>
                  <a:pt x="70204" y="10034"/>
                </a:moveTo>
                <a:lnTo>
                  <a:pt x="46312" y="10034"/>
                </a:lnTo>
                <a:cubicBezTo>
                  <a:pt x="37093" y="10034"/>
                  <a:pt x="29035" y="16336"/>
                  <a:pt x="26840" y="25272"/>
                </a:cubicBezTo>
                <a:lnTo>
                  <a:pt x="439" y="131848"/>
                </a:lnTo>
                <a:cubicBezTo>
                  <a:pt x="-1913" y="141318"/>
                  <a:pt x="5268" y="150505"/>
                  <a:pt x="15050" y="150505"/>
                </a:cubicBezTo>
                <a:lnTo>
                  <a:pt x="70204" y="150505"/>
                </a:lnTo>
                <a:lnTo>
                  <a:pt x="70204" y="130437"/>
                </a:lnTo>
                <a:cubicBezTo>
                  <a:pt x="70204" y="124888"/>
                  <a:pt x="74688" y="120404"/>
                  <a:pt x="80238" y="120404"/>
                </a:cubicBezTo>
                <a:cubicBezTo>
                  <a:pt x="85788" y="120404"/>
                  <a:pt x="90271" y="124888"/>
                  <a:pt x="90271" y="130437"/>
                </a:cubicBezTo>
                <a:lnTo>
                  <a:pt x="90271" y="150505"/>
                </a:lnTo>
                <a:lnTo>
                  <a:pt x="145488" y="150505"/>
                </a:lnTo>
                <a:cubicBezTo>
                  <a:pt x="155271" y="150505"/>
                  <a:pt x="162451" y="141318"/>
                  <a:pt x="160099" y="131848"/>
                </a:cubicBezTo>
                <a:lnTo>
                  <a:pt x="133730" y="25272"/>
                </a:lnTo>
                <a:cubicBezTo>
                  <a:pt x="131504" y="16336"/>
                  <a:pt x="123477" y="10034"/>
                  <a:pt x="114227" y="10034"/>
                </a:cubicBezTo>
                <a:lnTo>
                  <a:pt x="90271" y="10034"/>
                </a:lnTo>
                <a:lnTo>
                  <a:pt x="90271" y="30101"/>
                </a:lnTo>
                <a:cubicBezTo>
                  <a:pt x="90271" y="35651"/>
                  <a:pt x="85788" y="40135"/>
                  <a:pt x="80238" y="40135"/>
                </a:cubicBezTo>
                <a:cubicBezTo>
                  <a:pt x="74688" y="40135"/>
                  <a:pt x="70204" y="35651"/>
                  <a:pt x="70204" y="30101"/>
                </a:cubicBezTo>
                <a:lnTo>
                  <a:pt x="70204" y="10034"/>
                </a:lnTo>
                <a:close/>
                <a:moveTo>
                  <a:pt x="90271" y="70236"/>
                </a:moveTo>
                <a:lnTo>
                  <a:pt x="90271" y="90303"/>
                </a:lnTo>
                <a:cubicBezTo>
                  <a:pt x="90271" y="95853"/>
                  <a:pt x="85788" y="100337"/>
                  <a:pt x="80238" y="100337"/>
                </a:cubicBezTo>
                <a:cubicBezTo>
                  <a:pt x="74688" y="100337"/>
                  <a:pt x="70204" y="95853"/>
                  <a:pt x="70204" y="90303"/>
                </a:cubicBezTo>
                <a:lnTo>
                  <a:pt x="70204" y="70236"/>
                </a:lnTo>
                <a:cubicBezTo>
                  <a:pt x="70204" y="64686"/>
                  <a:pt x="74688" y="60202"/>
                  <a:pt x="80238" y="60202"/>
                </a:cubicBezTo>
                <a:cubicBezTo>
                  <a:pt x="85788" y="60202"/>
                  <a:pt x="90271" y="64686"/>
                  <a:pt x="90271" y="70236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8" name="Text 5"/>
          <p:cNvSpPr/>
          <p:nvPr/>
        </p:nvSpPr>
        <p:spPr>
          <a:xfrm>
            <a:off x="713504" y="1257551"/>
            <a:ext cx="5244255" cy="249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4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Improvement Roadmap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12831" y="1618762"/>
            <a:ext cx="5360199" cy="1007824"/>
          </a:xfrm>
          <a:custGeom>
            <a:avLst/>
            <a:gdLst/>
            <a:ahLst/>
            <a:cxnLst/>
            <a:rect l="l" t="t" r="r" b="b"/>
            <a:pathLst>
              <a:path w="5360199" h="1007824">
                <a:moveTo>
                  <a:pt x="71354" y="0"/>
                </a:moveTo>
                <a:lnTo>
                  <a:pt x="5288845" y="0"/>
                </a:lnTo>
                <a:cubicBezTo>
                  <a:pt x="5328253" y="0"/>
                  <a:pt x="5360199" y="31946"/>
                  <a:pt x="5360199" y="71354"/>
                </a:cubicBezTo>
                <a:lnTo>
                  <a:pt x="5360199" y="936470"/>
                </a:lnTo>
                <a:cubicBezTo>
                  <a:pt x="5360199" y="975878"/>
                  <a:pt x="5328253" y="1007824"/>
                  <a:pt x="5288845" y="1007824"/>
                </a:cubicBezTo>
                <a:lnTo>
                  <a:pt x="71354" y="1007824"/>
                </a:lnTo>
                <a:cubicBezTo>
                  <a:pt x="31946" y="1007824"/>
                  <a:pt x="0" y="975878"/>
                  <a:pt x="0" y="936470"/>
                </a:cubicBezTo>
                <a:lnTo>
                  <a:pt x="0" y="71354"/>
                </a:lnTo>
                <a:cubicBezTo>
                  <a:pt x="0" y="31946"/>
                  <a:pt x="31946" y="0"/>
                  <a:pt x="71354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24316" y="1730247"/>
            <a:ext cx="214051" cy="214051"/>
          </a:xfrm>
          <a:custGeom>
            <a:avLst/>
            <a:gdLst/>
            <a:ahLst/>
            <a:cxnLst/>
            <a:rect l="l" t="t" r="r" b="b"/>
            <a:pathLst>
              <a:path w="214051" h="214051">
                <a:moveTo>
                  <a:pt x="35676" y="0"/>
                </a:moveTo>
                <a:lnTo>
                  <a:pt x="178375" y="0"/>
                </a:lnTo>
                <a:cubicBezTo>
                  <a:pt x="198065" y="0"/>
                  <a:pt x="214051" y="15986"/>
                  <a:pt x="214051" y="35676"/>
                </a:cubicBezTo>
                <a:lnTo>
                  <a:pt x="214051" y="178375"/>
                </a:lnTo>
                <a:cubicBezTo>
                  <a:pt x="214051" y="198065"/>
                  <a:pt x="198065" y="214051"/>
                  <a:pt x="178375" y="214051"/>
                </a:cubicBezTo>
                <a:lnTo>
                  <a:pt x="35676" y="214051"/>
                </a:lnTo>
                <a:cubicBezTo>
                  <a:pt x="15986" y="214051"/>
                  <a:pt x="0" y="198065"/>
                  <a:pt x="0" y="178375"/>
                </a:cubicBezTo>
                <a:lnTo>
                  <a:pt x="0" y="35676"/>
                </a:lnTo>
                <a:cubicBezTo>
                  <a:pt x="0" y="15986"/>
                  <a:pt x="15986" y="0"/>
                  <a:pt x="35676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714340" y="1765922"/>
            <a:ext cx="89188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09718" y="1748085"/>
            <a:ext cx="1855110" cy="1783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3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Phase 1: Short-Term (1-3 months)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44383" y="2024568"/>
            <a:ext cx="93647" cy="107026"/>
          </a:xfrm>
          <a:custGeom>
            <a:avLst/>
            <a:gdLst/>
            <a:ahLst/>
            <a:cxnLst/>
            <a:rect l="l" t="t" r="r" b="b"/>
            <a:pathLst>
              <a:path w="93647" h="107026">
                <a:moveTo>
                  <a:pt x="90888" y="14653"/>
                </a:moveTo>
                <a:cubicBezTo>
                  <a:pt x="93877" y="16827"/>
                  <a:pt x="94546" y="21008"/>
                  <a:pt x="92372" y="23997"/>
                </a:cubicBezTo>
                <a:lnTo>
                  <a:pt x="38859" y="97577"/>
                </a:lnTo>
                <a:cubicBezTo>
                  <a:pt x="37710" y="99166"/>
                  <a:pt x="35933" y="100148"/>
                  <a:pt x="33968" y="100316"/>
                </a:cubicBezTo>
                <a:cubicBezTo>
                  <a:pt x="32003" y="100483"/>
                  <a:pt x="30101" y="99751"/>
                  <a:pt x="28721" y="98372"/>
                </a:cubicBezTo>
                <a:lnTo>
                  <a:pt x="1965" y="71615"/>
                </a:lnTo>
                <a:cubicBezTo>
                  <a:pt x="-648" y="69002"/>
                  <a:pt x="-648" y="64759"/>
                  <a:pt x="1965" y="62146"/>
                </a:cubicBezTo>
                <a:cubicBezTo>
                  <a:pt x="4578" y="59533"/>
                  <a:pt x="8821" y="59533"/>
                  <a:pt x="11434" y="62146"/>
                </a:cubicBezTo>
                <a:lnTo>
                  <a:pt x="32651" y="83363"/>
                </a:lnTo>
                <a:lnTo>
                  <a:pt x="81565" y="16117"/>
                </a:lnTo>
                <a:cubicBezTo>
                  <a:pt x="83739" y="13127"/>
                  <a:pt x="87920" y="12458"/>
                  <a:pt x="90909" y="14632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14" name="Text 11"/>
          <p:cNvSpPr/>
          <p:nvPr/>
        </p:nvSpPr>
        <p:spPr>
          <a:xfrm>
            <a:off x="808205" y="2015649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Feedback loop with customer service labels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44383" y="2202944"/>
            <a:ext cx="93647" cy="107026"/>
          </a:xfrm>
          <a:custGeom>
            <a:avLst/>
            <a:gdLst/>
            <a:ahLst/>
            <a:cxnLst/>
            <a:rect l="l" t="t" r="r" b="b"/>
            <a:pathLst>
              <a:path w="93647" h="107026">
                <a:moveTo>
                  <a:pt x="90888" y="14653"/>
                </a:moveTo>
                <a:cubicBezTo>
                  <a:pt x="93877" y="16827"/>
                  <a:pt x="94546" y="21008"/>
                  <a:pt x="92372" y="23997"/>
                </a:cubicBezTo>
                <a:lnTo>
                  <a:pt x="38859" y="97577"/>
                </a:lnTo>
                <a:cubicBezTo>
                  <a:pt x="37710" y="99166"/>
                  <a:pt x="35933" y="100148"/>
                  <a:pt x="33968" y="100316"/>
                </a:cubicBezTo>
                <a:cubicBezTo>
                  <a:pt x="32003" y="100483"/>
                  <a:pt x="30101" y="99751"/>
                  <a:pt x="28721" y="98372"/>
                </a:cubicBezTo>
                <a:lnTo>
                  <a:pt x="1965" y="71615"/>
                </a:lnTo>
                <a:cubicBezTo>
                  <a:pt x="-648" y="69002"/>
                  <a:pt x="-648" y="64759"/>
                  <a:pt x="1965" y="62146"/>
                </a:cubicBezTo>
                <a:cubicBezTo>
                  <a:pt x="4578" y="59533"/>
                  <a:pt x="8821" y="59533"/>
                  <a:pt x="11434" y="62146"/>
                </a:cubicBezTo>
                <a:lnTo>
                  <a:pt x="32651" y="83363"/>
                </a:lnTo>
                <a:lnTo>
                  <a:pt x="81565" y="16117"/>
                </a:lnTo>
                <a:cubicBezTo>
                  <a:pt x="83739" y="13127"/>
                  <a:pt x="87920" y="12458"/>
                  <a:pt x="90909" y="14632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16" name="Text 13"/>
          <p:cNvSpPr/>
          <p:nvPr/>
        </p:nvSpPr>
        <p:spPr>
          <a:xfrm>
            <a:off x="808205" y="2194025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A/B test confidence thresholds (0.6 vs 0.7 vs 0.8)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44383" y="2381320"/>
            <a:ext cx="93647" cy="107026"/>
          </a:xfrm>
          <a:custGeom>
            <a:avLst/>
            <a:gdLst/>
            <a:ahLst/>
            <a:cxnLst/>
            <a:rect l="l" t="t" r="r" b="b"/>
            <a:pathLst>
              <a:path w="93647" h="107026">
                <a:moveTo>
                  <a:pt x="90888" y="14653"/>
                </a:moveTo>
                <a:cubicBezTo>
                  <a:pt x="93877" y="16827"/>
                  <a:pt x="94546" y="21008"/>
                  <a:pt x="92372" y="23997"/>
                </a:cubicBezTo>
                <a:lnTo>
                  <a:pt x="38859" y="97577"/>
                </a:lnTo>
                <a:cubicBezTo>
                  <a:pt x="37710" y="99166"/>
                  <a:pt x="35933" y="100148"/>
                  <a:pt x="33968" y="100316"/>
                </a:cubicBezTo>
                <a:cubicBezTo>
                  <a:pt x="32003" y="100483"/>
                  <a:pt x="30101" y="99751"/>
                  <a:pt x="28721" y="98372"/>
                </a:cubicBezTo>
                <a:lnTo>
                  <a:pt x="1965" y="71615"/>
                </a:lnTo>
                <a:cubicBezTo>
                  <a:pt x="-648" y="69002"/>
                  <a:pt x="-648" y="64759"/>
                  <a:pt x="1965" y="62146"/>
                </a:cubicBezTo>
                <a:cubicBezTo>
                  <a:pt x="4578" y="59533"/>
                  <a:pt x="8821" y="59533"/>
                  <a:pt x="11434" y="62146"/>
                </a:cubicBezTo>
                <a:lnTo>
                  <a:pt x="32651" y="83363"/>
                </a:lnTo>
                <a:lnTo>
                  <a:pt x="81565" y="16117"/>
                </a:lnTo>
                <a:cubicBezTo>
                  <a:pt x="83739" y="13127"/>
                  <a:pt x="87920" y="12458"/>
                  <a:pt x="90909" y="14632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18" name="Text 15"/>
          <p:cNvSpPr/>
          <p:nvPr/>
        </p:nvSpPr>
        <p:spPr>
          <a:xfrm>
            <a:off x="808205" y="2372401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 analysis on 100 misclassified tweets per class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512831" y="2706856"/>
            <a:ext cx="5360199" cy="1007824"/>
          </a:xfrm>
          <a:custGeom>
            <a:avLst/>
            <a:gdLst/>
            <a:ahLst/>
            <a:cxnLst/>
            <a:rect l="l" t="t" r="r" b="b"/>
            <a:pathLst>
              <a:path w="5360199" h="1007824">
                <a:moveTo>
                  <a:pt x="71354" y="0"/>
                </a:moveTo>
                <a:lnTo>
                  <a:pt x="5288845" y="0"/>
                </a:lnTo>
                <a:cubicBezTo>
                  <a:pt x="5328253" y="0"/>
                  <a:pt x="5360199" y="31946"/>
                  <a:pt x="5360199" y="71354"/>
                </a:cubicBezTo>
                <a:lnTo>
                  <a:pt x="5360199" y="936470"/>
                </a:lnTo>
                <a:cubicBezTo>
                  <a:pt x="5360199" y="975878"/>
                  <a:pt x="5328253" y="1007824"/>
                  <a:pt x="5288845" y="1007824"/>
                </a:cubicBezTo>
                <a:lnTo>
                  <a:pt x="71354" y="1007824"/>
                </a:lnTo>
                <a:cubicBezTo>
                  <a:pt x="31946" y="1007824"/>
                  <a:pt x="0" y="975878"/>
                  <a:pt x="0" y="936470"/>
                </a:cubicBezTo>
                <a:lnTo>
                  <a:pt x="0" y="71354"/>
                </a:lnTo>
                <a:cubicBezTo>
                  <a:pt x="0" y="31946"/>
                  <a:pt x="31946" y="0"/>
                  <a:pt x="71354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624316" y="2818341"/>
            <a:ext cx="214051" cy="214051"/>
          </a:xfrm>
          <a:custGeom>
            <a:avLst/>
            <a:gdLst/>
            <a:ahLst/>
            <a:cxnLst/>
            <a:rect l="l" t="t" r="r" b="b"/>
            <a:pathLst>
              <a:path w="214051" h="214051">
                <a:moveTo>
                  <a:pt x="35676" y="0"/>
                </a:moveTo>
                <a:lnTo>
                  <a:pt x="178375" y="0"/>
                </a:lnTo>
                <a:cubicBezTo>
                  <a:pt x="198065" y="0"/>
                  <a:pt x="214051" y="15986"/>
                  <a:pt x="214051" y="35676"/>
                </a:cubicBezTo>
                <a:lnTo>
                  <a:pt x="214051" y="178375"/>
                </a:lnTo>
                <a:cubicBezTo>
                  <a:pt x="214051" y="198065"/>
                  <a:pt x="198065" y="214051"/>
                  <a:pt x="178375" y="214051"/>
                </a:cubicBezTo>
                <a:lnTo>
                  <a:pt x="35676" y="214051"/>
                </a:lnTo>
                <a:cubicBezTo>
                  <a:pt x="15986" y="214051"/>
                  <a:pt x="0" y="198065"/>
                  <a:pt x="0" y="178375"/>
                </a:cubicBezTo>
                <a:lnTo>
                  <a:pt x="0" y="35676"/>
                </a:lnTo>
                <a:cubicBezTo>
                  <a:pt x="0" y="15986"/>
                  <a:pt x="15986" y="0"/>
                  <a:pt x="35676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704028" y="2854016"/>
            <a:ext cx="107026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09718" y="2836178"/>
            <a:ext cx="2069162" cy="1783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3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Phase 2: Medium-Term (3-6 months)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637694" y="3112661"/>
            <a:ext cx="107026" cy="107026"/>
          </a:xfrm>
          <a:custGeom>
            <a:avLst/>
            <a:gdLst/>
            <a:ahLst/>
            <a:cxnLst/>
            <a:rect l="l" t="t" r="r" b="b"/>
            <a:pathLst>
              <a:path w="107026" h="107026">
                <a:moveTo>
                  <a:pt x="26756" y="66891"/>
                </a:moveTo>
                <a:lnTo>
                  <a:pt x="5121" y="66891"/>
                </a:lnTo>
                <a:cubicBezTo>
                  <a:pt x="-84" y="66891"/>
                  <a:pt x="-3282" y="61226"/>
                  <a:pt x="-606" y="56753"/>
                </a:cubicBezTo>
                <a:lnTo>
                  <a:pt x="10452" y="38316"/>
                </a:lnTo>
                <a:cubicBezTo>
                  <a:pt x="12270" y="35285"/>
                  <a:pt x="15531" y="33446"/>
                  <a:pt x="19064" y="33446"/>
                </a:cubicBezTo>
                <a:lnTo>
                  <a:pt x="38922" y="33446"/>
                </a:lnTo>
                <a:cubicBezTo>
                  <a:pt x="54830" y="6501"/>
                  <a:pt x="78555" y="5142"/>
                  <a:pt x="94421" y="7463"/>
                </a:cubicBezTo>
                <a:cubicBezTo>
                  <a:pt x="97096" y="7860"/>
                  <a:pt x="99187" y="9950"/>
                  <a:pt x="99563" y="12605"/>
                </a:cubicBezTo>
                <a:cubicBezTo>
                  <a:pt x="101883" y="28470"/>
                  <a:pt x="100525" y="52196"/>
                  <a:pt x="73580" y="68103"/>
                </a:cubicBezTo>
                <a:lnTo>
                  <a:pt x="73580" y="87962"/>
                </a:lnTo>
                <a:cubicBezTo>
                  <a:pt x="73580" y="91494"/>
                  <a:pt x="71741" y="94755"/>
                  <a:pt x="68710" y="96574"/>
                </a:cubicBezTo>
                <a:lnTo>
                  <a:pt x="50273" y="107632"/>
                </a:lnTo>
                <a:cubicBezTo>
                  <a:pt x="45820" y="110307"/>
                  <a:pt x="40135" y="107088"/>
                  <a:pt x="40135" y="101904"/>
                </a:cubicBezTo>
                <a:lnTo>
                  <a:pt x="40135" y="80269"/>
                </a:lnTo>
                <a:cubicBezTo>
                  <a:pt x="40135" y="72890"/>
                  <a:pt x="34135" y="66891"/>
                  <a:pt x="26756" y="66891"/>
                </a:cubicBezTo>
                <a:lnTo>
                  <a:pt x="26735" y="66891"/>
                </a:lnTo>
                <a:close/>
                <a:moveTo>
                  <a:pt x="83614" y="33446"/>
                </a:moveTo>
                <a:cubicBezTo>
                  <a:pt x="83614" y="27908"/>
                  <a:pt x="79118" y="23412"/>
                  <a:pt x="73580" y="23412"/>
                </a:cubicBezTo>
                <a:cubicBezTo>
                  <a:pt x="68042" y="23412"/>
                  <a:pt x="63546" y="27908"/>
                  <a:pt x="63546" y="33446"/>
                </a:cubicBezTo>
                <a:cubicBezTo>
                  <a:pt x="63546" y="38983"/>
                  <a:pt x="68042" y="43479"/>
                  <a:pt x="73580" y="43479"/>
                </a:cubicBezTo>
                <a:cubicBezTo>
                  <a:pt x="79118" y="43479"/>
                  <a:pt x="83614" y="38983"/>
                  <a:pt x="83614" y="33446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4" name="Text 21"/>
          <p:cNvSpPr/>
          <p:nvPr/>
        </p:nvSpPr>
        <p:spPr>
          <a:xfrm>
            <a:off x="808205" y="3103743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Emoji sentiment analysis (😊, 😡, 🔥)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637694" y="3291037"/>
            <a:ext cx="107026" cy="107026"/>
          </a:xfrm>
          <a:custGeom>
            <a:avLst/>
            <a:gdLst/>
            <a:ahLst/>
            <a:cxnLst/>
            <a:rect l="l" t="t" r="r" b="b"/>
            <a:pathLst>
              <a:path w="107026" h="107026">
                <a:moveTo>
                  <a:pt x="26756" y="66891"/>
                </a:moveTo>
                <a:lnTo>
                  <a:pt x="5121" y="66891"/>
                </a:lnTo>
                <a:cubicBezTo>
                  <a:pt x="-84" y="66891"/>
                  <a:pt x="-3282" y="61226"/>
                  <a:pt x="-606" y="56753"/>
                </a:cubicBezTo>
                <a:lnTo>
                  <a:pt x="10452" y="38316"/>
                </a:lnTo>
                <a:cubicBezTo>
                  <a:pt x="12270" y="35285"/>
                  <a:pt x="15531" y="33446"/>
                  <a:pt x="19064" y="33446"/>
                </a:cubicBezTo>
                <a:lnTo>
                  <a:pt x="38922" y="33446"/>
                </a:lnTo>
                <a:cubicBezTo>
                  <a:pt x="54830" y="6501"/>
                  <a:pt x="78555" y="5142"/>
                  <a:pt x="94421" y="7463"/>
                </a:cubicBezTo>
                <a:cubicBezTo>
                  <a:pt x="97096" y="7860"/>
                  <a:pt x="99187" y="9950"/>
                  <a:pt x="99563" y="12605"/>
                </a:cubicBezTo>
                <a:cubicBezTo>
                  <a:pt x="101883" y="28470"/>
                  <a:pt x="100525" y="52196"/>
                  <a:pt x="73580" y="68103"/>
                </a:cubicBezTo>
                <a:lnTo>
                  <a:pt x="73580" y="87962"/>
                </a:lnTo>
                <a:cubicBezTo>
                  <a:pt x="73580" y="91494"/>
                  <a:pt x="71741" y="94755"/>
                  <a:pt x="68710" y="96574"/>
                </a:cubicBezTo>
                <a:lnTo>
                  <a:pt x="50273" y="107632"/>
                </a:lnTo>
                <a:cubicBezTo>
                  <a:pt x="45820" y="110307"/>
                  <a:pt x="40135" y="107088"/>
                  <a:pt x="40135" y="101904"/>
                </a:cubicBezTo>
                <a:lnTo>
                  <a:pt x="40135" y="80269"/>
                </a:lnTo>
                <a:cubicBezTo>
                  <a:pt x="40135" y="72890"/>
                  <a:pt x="34135" y="66891"/>
                  <a:pt x="26756" y="66891"/>
                </a:cubicBezTo>
                <a:lnTo>
                  <a:pt x="26735" y="66891"/>
                </a:lnTo>
                <a:close/>
                <a:moveTo>
                  <a:pt x="83614" y="33446"/>
                </a:moveTo>
                <a:cubicBezTo>
                  <a:pt x="83614" y="27908"/>
                  <a:pt x="79118" y="23412"/>
                  <a:pt x="73580" y="23412"/>
                </a:cubicBezTo>
                <a:cubicBezTo>
                  <a:pt x="68042" y="23412"/>
                  <a:pt x="63546" y="27908"/>
                  <a:pt x="63546" y="33446"/>
                </a:cubicBezTo>
                <a:cubicBezTo>
                  <a:pt x="63546" y="38983"/>
                  <a:pt x="68042" y="43479"/>
                  <a:pt x="73580" y="43479"/>
                </a:cubicBezTo>
                <a:cubicBezTo>
                  <a:pt x="79118" y="43479"/>
                  <a:pt x="83614" y="38983"/>
                  <a:pt x="83614" y="33446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6" name="Text 23"/>
          <p:cNvSpPr/>
          <p:nvPr/>
        </p:nvSpPr>
        <p:spPr>
          <a:xfrm>
            <a:off x="808205" y="3282119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Aspect-based sentiment (battery, screen, price)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637694" y="3469413"/>
            <a:ext cx="107026" cy="107026"/>
          </a:xfrm>
          <a:custGeom>
            <a:avLst/>
            <a:gdLst/>
            <a:ahLst/>
            <a:cxnLst/>
            <a:rect l="l" t="t" r="r" b="b"/>
            <a:pathLst>
              <a:path w="107026" h="107026">
                <a:moveTo>
                  <a:pt x="26756" y="66891"/>
                </a:moveTo>
                <a:lnTo>
                  <a:pt x="5121" y="66891"/>
                </a:lnTo>
                <a:cubicBezTo>
                  <a:pt x="-84" y="66891"/>
                  <a:pt x="-3282" y="61226"/>
                  <a:pt x="-606" y="56753"/>
                </a:cubicBezTo>
                <a:lnTo>
                  <a:pt x="10452" y="38316"/>
                </a:lnTo>
                <a:cubicBezTo>
                  <a:pt x="12270" y="35285"/>
                  <a:pt x="15531" y="33446"/>
                  <a:pt x="19064" y="33446"/>
                </a:cubicBezTo>
                <a:lnTo>
                  <a:pt x="38922" y="33446"/>
                </a:lnTo>
                <a:cubicBezTo>
                  <a:pt x="54830" y="6501"/>
                  <a:pt x="78555" y="5142"/>
                  <a:pt x="94421" y="7463"/>
                </a:cubicBezTo>
                <a:cubicBezTo>
                  <a:pt x="97096" y="7860"/>
                  <a:pt x="99187" y="9950"/>
                  <a:pt x="99563" y="12605"/>
                </a:cubicBezTo>
                <a:cubicBezTo>
                  <a:pt x="101883" y="28470"/>
                  <a:pt x="100525" y="52196"/>
                  <a:pt x="73580" y="68103"/>
                </a:cubicBezTo>
                <a:lnTo>
                  <a:pt x="73580" y="87962"/>
                </a:lnTo>
                <a:cubicBezTo>
                  <a:pt x="73580" y="91494"/>
                  <a:pt x="71741" y="94755"/>
                  <a:pt x="68710" y="96574"/>
                </a:cubicBezTo>
                <a:lnTo>
                  <a:pt x="50273" y="107632"/>
                </a:lnTo>
                <a:cubicBezTo>
                  <a:pt x="45820" y="110307"/>
                  <a:pt x="40135" y="107088"/>
                  <a:pt x="40135" y="101904"/>
                </a:cubicBezTo>
                <a:lnTo>
                  <a:pt x="40135" y="80269"/>
                </a:lnTo>
                <a:cubicBezTo>
                  <a:pt x="40135" y="72890"/>
                  <a:pt x="34135" y="66891"/>
                  <a:pt x="26756" y="66891"/>
                </a:cubicBezTo>
                <a:lnTo>
                  <a:pt x="26735" y="66891"/>
                </a:lnTo>
                <a:close/>
                <a:moveTo>
                  <a:pt x="83614" y="33446"/>
                </a:moveTo>
                <a:cubicBezTo>
                  <a:pt x="83614" y="27908"/>
                  <a:pt x="79118" y="23412"/>
                  <a:pt x="73580" y="23412"/>
                </a:cubicBezTo>
                <a:cubicBezTo>
                  <a:pt x="68042" y="23412"/>
                  <a:pt x="63546" y="27908"/>
                  <a:pt x="63546" y="33446"/>
                </a:cubicBezTo>
                <a:cubicBezTo>
                  <a:pt x="63546" y="38983"/>
                  <a:pt x="68042" y="43479"/>
                  <a:pt x="73580" y="43479"/>
                </a:cubicBezTo>
                <a:cubicBezTo>
                  <a:pt x="79118" y="43479"/>
                  <a:pt x="83614" y="38983"/>
                  <a:pt x="83614" y="33446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8" name="Text 25"/>
          <p:cNvSpPr/>
          <p:nvPr/>
        </p:nvSpPr>
        <p:spPr>
          <a:xfrm>
            <a:off x="808205" y="3460495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SMOTE for class imbalance mitigation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512831" y="3794950"/>
            <a:ext cx="5360199" cy="1007824"/>
          </a:xfrm>
          <a:custGeom>
            <a:avLst/>
            <a:gdLst/>
            <a:ahLst/>
            <a:cxnLst/>
            <a:rect l="l" t="t" r="r" b="b"/>
            <a:pathLst>
              <a:path w="5360199" h="1007824">
                <a:moveTo>
                  <a:pt x="71354" y="0"/>
                </a:moveTo>
                <a:lnTo>
                  <a:pt x="5288845" y="0"/>
                </a:lnTo>
                <a:cubicBezTo>
                  <a:pt x="5328253" y="0"/>
                  <a:pt x="5360199" y="31946"/>
                  <a:pt x="5360199" y="71354"/>
                </a:cubicBezTo>
                <a:lnTo>
                  <a:pt x="5360199" y="936470"/>
                </a:lnTo>
                <a:cubicBezTo>
                  <a:pt x="5360199" y="975878"/>
                  <a:pt x="5328253" y="1007824"/>
                  <a:pt x="5288845" y="1007824"/>
                </a:cubicBezTo>
                <a:lnTo>
                  <a:pt x="71354" y="1007824"/>
                </a:lnTo>
                <a:cubicBezTo>
                  <a:pt x="31946" y="1007824"/>
                  <a:pt x="0" y="975878"/>
                  <a:pt x="0" y="936470"/>
                </a:cubicBezTo>
                <a:lnTo>
                  <a:pt x="0" y="71354"/>
                </a:lnTo>
                <a:cubicBezTo>
                  <a:pt x="0" y="31946"/>
                  <a:pt x="31946" y="0"/>
                  <a:pt x="71354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0" name="Shape 27"/>
          <p:cNvSpPr/>
          <p:nvPr/>
        </p:nvSpPr>
        <p:spPr>
          <a:xfrm>
            <a:off x="624316" y="3906435"/>
            <a:ext cx="214051" cy="214051"/>
          </a:xfrm>
          <a:custGeom>
            <a:avLst/>
            <a:gdLst/>
            <a:ahLst/>
            <a:cxnLst/>
            <a:rect l="l" t="t" r="r" b="b"/>
            <a:pathLst>
              <a:path w="214051" h="214051">
                <a:moveTo>
                  <a:pt x="35676" y="0"/>
                </a:moveTo>
                <a:lnTo>
                  <a:pt x="178375" y="0"/>
                </a:lnTo>
                <a:cubicBezTo>
                  <a:pt x="198065" y="0"/>
                  <a:pt x="214051" y="15986"/>
                  <a:pt x="214051" y="35676"/>
                </a:cubicBezTo>
                <a:lnTo>
                  <a:pt x="214051" y="178375"/>
                </a:lnTo>
                <a:cubicBezTo>
                  <a:pt x="214051" y="198065"/>
                  <a:pt x="198065" y="214051"/>
                  <a:pt x="178375" y="214051"/>
                </a:cubicBezTo>
                <a:lnTo>
                  <a:pt x="35676" y="214051"/>
                </a:lnTo>
                <a:cubicBezTo>
                  <a:pt x="15986" y="214051"/>
                  <a:pt x="0" y="198065"/>
                  <a:pt x="0" y="178375"/>
                </a:cubicBezTo>
                <a:lnTo>
                  <a:pt x="0" y="35676"/>
                </a:lnTo>
                <a:cubicBezTo>
                  <a:pt x="0" y="15986"/>
                  <a:pt x="15986" y="0"/>
                  <a:pt x="35676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31" name="Text 28"/>
          <p:cNvSpPr/>
          <p:nvPr/>
        </p:nvSpPr>
        <p:spPr>
          <a:xfrm>
            <a:off x="702634" y="3942110"/>
            <a:ext cx="107026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909718" y="3924272"/>
            <a:ext cx="1917542" cy="1783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3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Phase 3: Long-Term (6-12 months)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637694" y="4200755"/>
            <a:ext cx="107026" cy="107026"/>
          </a:xfrm>
          <a:custGeom>
            <a:avLst/>
            <a:gdLst/>
            <a:ahLst/>
            <a:cxnLst/>
            <a:rect l="l" t="t" r="r" b="b"/>
            <a:pathLst>
              <a:path w="107026" h="107026">
                <a:moveTo>
                  <a:pt x="25084" y="11706"/>
                </a:moveTo>
                <a:cubicBezTo>
                  <a:pt x="25084" y="5247"/>
                  <a:pt x="30331" y="0"/>
                  <a:pt x="36790" y="0"/>
                </a:cubicBezTo>
                <a:lnTo>
                  <a:pt x="41807" y="0"/>
                </a:lnTo>
                <a:cubicBezTo>
                  <a:pt x="45507" y="0"/>
                  <a:pt x="48496" y="2989"/>
                  <a:pt x="48496" y="6689"/>
                </a:cubicBezTo>
                <a:lnTo>
                  <a:pt x="48496" y="100337"/>
                </a:lnTo>
                <a:cubicBezTo>
                  <a:pt x="48496" y="104036"/>
                  <a:pt x="45507" y="107026"/>
                  <a:pt x="41807" y="107026"/>
                </a:cubicBezTo>
                <a:lnTo>
                  <a:pt x="35118" y="107026"/>
                </a:lnTo>
                <a:cubicBezTo>
                  <a:pt x="28889" y="107026"/>
                  <a:pt x="23642" y="102761"/>
                  <a:pt x="22158" y="96992"/>
                </a:cubicBezTo>
                <a:cubicBezTo>
                  <a:pt x="22011" y="96992"/>
                  <a:pt x="21886" y="96992"/>
                  <a:pt x="21740" y="96992"/>
                </a:cubicBezTo>
                <a:cubicBezTo>
                  <a:pt x="12500" y="96992"/>
                  <a:pt x="5017" y="89509"/>
                  <a:pt x="5017" y="80269"/>
                </a:cubicBezTo>
                <a:cubicBezTo>
                  <a:pt x="5017" y="76507"/>
                  <a:pt x="6271" y="73037"/>
                  <a:pt x="8361" y="70236"/>
                </a:cubicBezTo>
                <a:cubicBezTo>
                  <a:pt x="4306" y="67184"/>
                  <a:pt x="1672" y="62334"/>
                  <a:pt x="1672" y="56857"/>
                </a:cubicBezTo>
                <a:cubicBezTo>
                  <a:pt x="1672" y="50398"/>
                  <a:pt x="5351" y="44775"/>
                  <a:pt x="10703" y="41995"/>
                </a:cubicBezTo>
                <a:cubicBezTo>
                  <a:pt x="9218" y="39487"/>
                  <a:pt x="8361" y="36560"/>
                  <a:pt x="8361" y="33446"/>
                </a:cubicBezTo>
                <a:cubicBezTo>
                  <a:pt x="8361" y="24206"/>
                  <a:pt x="15845" y="16723"/>
                  <a:pt x="25084" y="16723"/>
                </a:cubicBezTo>
                <a:lnTo>
                  <a:pt x="25084" y="11706"/>
                </a:lnTo>
                <a:close/>
                <a:moveTo>
                  <a:pt x="81941" y="11706"/>
                </a:moveTo>
                <a:lnTo>
                  <a:pt x="81941" y="16723"/>
                </a:lnTo>
                <a:cubicBezTo>
                  <a:pt x="91181" y="16723"/>
                  <a:pt x="98664" y="24206"/>
                  <a:pt x="98664" y="33446"/>
                </a:cubicBezTo>
                <a:cubicBezTo>
                  <a:pt x="98664" y="36581"/>
                  <a:pt x="97807" y="39507"/>
                  <a:pt x="96323" y="41995"/>
                </a:cubicBezTo>
                <a:cubicBezTo>
                  <a:pt x="101695" y="44775"/>
                  <a:pt x="105353" y="50377"/>
                  <a:pt x="105353" y="56857"/>
                </a:cubicBezTo>
                <a:cubicBezTo>
                  <a:pt x="105353" y="62334"/>
                  <a:pt x="102719" y="67184"/>
                  <a:pt x="98664" y="70236"/>
                </a:cubicBezTo>
                <a:cubicBezTo>
                  <a:pt x="100755" y="73037"/>
                  <a:pt x="102009" y="76507"/>
                  <a:pt x="102009" y="80269"/>
                </a:cubicBezTo>
                <a:cubicBezTo>
                  <a:pt x="102009" y="89509"/>
                  <a:pt x="94525" y="96992"/>
                  <a:pt x="85286" y="96992"/>
                </a:cubicBezTo>
                <a:cubicBezTo>
                  <a:pt x="85140" y="96992"/>
                  <a:pt x="85014" y="96992"/>
                  <a:pt x="84868" y="96992"/>
                </a:cubicBezTo>
                <a:cubicBezTo>
                  <a:pt x="83384" y="102761"/>
                  <a:pt x="78137" y="107026"/>
                  <a:pt x="71908" y="107026"/>
                </a:cubicBezTo>
                <a:lnTo>
                  <a:pt x="65219" y="107026"/>
                </a:lnTo>
                <a:cubicBezTo>
                  <a:pt x="61519" y="107026"/>
                  <a:pt x="58530" y="104036"/>
                  <a:pt x="58530" y="100337"/>
                </a:cubicBezTo>
                <a:lnTo>
                  <a:pt x="58530" y="6689"/>
                </a:lnTo>
                <a:cubicBezTo>
                  <a:pt x="58530" y="2989"/>
                  <a:pt x="61519" y="0"/>
                  <a:pt x="65219" y="0"/>
                </a:cubicBezTo>
                <a:lnTo>
                  <a:pt x="70236" y="0"/>
                </a:lnTo>
                <a:cubicBezTo>
                  <a:pt x="76695" y="0"/>
                  <a:pt x="81941" y="5247"/>
                  <a:pt x="81941" y="11706"/>
                </a:cubicBezTo>
                <a:close/>
              </a:path>
            </a:pathLst>
          </a:custGeom>
          <a:solidFill>
            <a:srgbClr val="C27AFF"/>
          </a:solidFill>
          <a:ln/>
        </p:spPr>
      </p:sp>
      <p:sp>
        <p:nvSpPr>
          <p:cNvPr id="34" name="Text 31"/>
          <p:cNvSpPr/>
          <p:nvPr/>
        </p:nvSpPr>
        <p:spPr>
          <a:xfrm>
            <a:off x="808205" y="4191836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BERT fine-tuning for 5-10% accuracy gain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637694" y="4379131"/>
            <a:ext cx="107026" cy="107026"/>
          </a:xfrm>
          <a:custGeom>
            <a:avLst/>
            <a:gdLst/>
            <a:ahLst/>
            <a:cxnLst/>
            <a:rect l="l" t="t" r="r" b="b"/>
            <a:pathLst>
              <a:path w="107026" h="107026">
                <a:moveTo>
                  <a:pt x="25084" y="11706"/>
                </a:moveTo>
                <a:cubicBezTo>
                  <a:pt x="25084" y="5247"/>
                  <a:pt x="30331" y="0"/>
                  <a:pt x="36790" y="0"/>
                </a:cubicBezTo>
                <a:lnTo>
                  <a:pt x="41807" y="0"/>
                </a:lnTo>
                <a:cubicBezTo>
                  <a:pt x="45507" y="0"/>
                  <a:pt x="48496" y="2989"/>
                  <a:pt x="48496" y="6689"/>
                </a:cubicBezTo>
                <a:lnTo>
                  <a:pt x="48496" y="100337"/>
                </a:lnTo>
                <a:cubicBezTo>
                  <a:pt x="48496" y="104036"/>
                  <a:pt x="45507" y="107026"/>
                  <a:pt x="41807" y="107026"/>
                </a:cubicBezTo>
                <a:lnTo>
                  <a:pt x="35118" y="107026"/>
                </a:lnTo>
                <a:cubicBezTo>
                  <a:pt x="28889" y="107026"/>
                  <a:pt x="23642" y="102761"/>
                  <a:pt x="22158" y="96992"/>
                </a:cubicBezTo>
                <a:cubicBezTo>
                  <a:pt x="22011" y="96992"/>
                  <a:pt x="21886" y="96992"/>
                  <a:pt x="21740" y="96992"/>
                </a:cubicBezTo>
                <a:cubicBezTo>
                  <a:pt x="12500" y="96992"/>
                  <a:pt x="5017" y="89509"/>
                  <a:pt x="5017" y="80269"/>
                </a:cubicBezTo>
                <a:cubicBezTo>
                  <a:pt x="5017" y="76507"/>
                  <a:pt x="6271" y="73037"/>
                  <a:pt x="8361" y="70236"/>
                </a:cubicBezTo>
                <a:cubicBezTo>
                  <a:pt x="4306" y="67184"/>
                  <a:pt x="1672" y="62334"/>
                  <a:pt x="1672" y="56857"/>
                </a:cubicBezTo>
                <a:cubicBezTo>
                  <a:pt x="1672" y="50398"/>
                  <a:pt x="5351" y="44775"/>
                  <a:pt x="10703" y="41995"/>
                </a:cubicBezTo>
                <a:cubicBezTo>
                  <a:pt x="9218" y="39487"/>
                  <a:pt x="8361" y="36560"/>
                  <a:pt x="8361" y="33446"/>
                </a:cubicBezTo>
                <a:cubicBezTo>
                  <a:pt x="8361" y="24206"/>
                  <a:pt x="15845" y="16723"/>
                  <a:pt x="25084" y="16723"/>
                </a:cubicBezTo>
                <a:lnTo>
                  <a:pt x="25084" y="11706"/>
                </a:lnTo>
                <a:close/>
                <a:moveTo>
                  <a:pt x="81941" y="11706"/>
                </a:moveTo>
                <a:lnTo>
                  <a:pt x="81941" y="16723"/>
                </a:lnTo>
                <a:cubicBezTo>
                  <a:pt x="91181" y="16723"/>
                  <a:pt x="98664" y="24206"/>
                  <a:pt x="98664" y="33446"/>
                </a:cubicBezTo>
                <a:cubicBezTo>
                  <a:pt x="98664" y="36581"/>
                  <a:pt x="97807" y="39507"/>
                  <a:pt x="96323" y="41995"/>
                </a:cubicBezTo>
                <a:cubicBezTo>
                  <a:pt x="101695" y="44775"/>
                  <a:pt x="105353" y="50377"/>
                  <a:pt x="105353" y="56857"/>
                </a:cubicBezTo>
                <a:cubicBezTo>
                  <a:pt x="105353" y="62334"/>
                  <a:pt x="102719" y="67184"/>
                  <a:pt x="98664" y="70236"/>
                </a:cubicBezTo>
                <a:cubicBezTo>
                  <a:pt x="100755" y="73037"/>
                  <a:pt x="102009" y="76507"/>
                  <a:pt x="102009" y="80269"/>
                </a:cubicBezTo>
                <a:cubicBezTo>
                  <a:pt x="102009" y="89509"/>
                  <a:pt x="94525" y="96992"/>
                  <a:pt x="85286" y="96992"/>
                </a:cubicBezTo>
                <a:cubicBezTo>
                  <a:pt x="85140" y="96992"/>
                  <a:pt x="85014" y="96992"/>
                  <a:pt x="84868" y="96992"/>
                </a:cubicBezTo>
                <a:cubicBezTo>
                  <a:pt x="83384" y="102761"/>
                  <a:pt x="78137" y="107026"/>
                  <a:pt x="71908" y="107026"/>
                </a:cubicBezTo>
                <a:lnTo>
                  <a:pt x="65219" y="107026"/>
                </a:lnTo>
                <a:cubicBezTo>
                  <a:pt x="61519" y="107026"/>
                  <a:pt x="58530" y="104036"/>
                  <a:pt x="58530" y="100337"/>
                </a:cubicBezTo>
                <a:lnTo>
                  <a:pt x="58530" y="6689"/>
                </a:lnTo>
                <a:cubicBezTo>
                  <a:pt x="58530" y="2989"/>
                  <a:pt x="61519" y="0"/>
                  <a:pt x="65219" y="0"/>
                </a:cubicBezTo>
                <a:lnTo>
                  <a:pt x="70236" y="0"/>
                </a:lnTo>
                <a:cubicBezTo>
                  <a:pt x="76695" y="0"/>
                  <a:pt x="81941" y="5247"/>
                  <a:pt x="81941" y="11706"/>
                </a:cubicBezTo>
                <a:close/>
              </a:path>
            </a:pathLst>
          </a:custGeom>
          <a:solidFill>
            <a:srgbClr val="C27AFF"/>
          </a:solidFill>
          <a:ln/>
        </p:spPr>
      </p:sp>
      <p:sp>
        <p:nvSpPr>
          <p:cNvPr id="36" name="Text 33"/>
          <p:cNvSpPr/>
          <p:nvPr/>
        </p:nvSpPr>
        <p:spPr>
          <a:xfrm>
            <a:off x="808205" y="4370212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Multi-modal analysis (images + videos)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637694" y="4557507"/>
            <a:ext cx="107026" cy="107026"/>
          </a:xfrm>
          <a:custGeom>
            <a:avLst/>
            <a:gdLst/>
            <a:ahLst/>
            <a:cxnLst/>
            <a:rect l="l" t="t" r="r" b="b"/>
            <a:pathLst>
              <a:path w="107026" h="107026">
                <a:moveTo>
                  <a:pt x="25084" y="11706"/>
                </a:moveTo>
                <a:cubicBezTo>
                  <a:pt x="25084" y="5247"/>
                  <a:pt x="30331" y="0"/>
                  <a:pt x="36790" y="0"/>
                </a:cubicBezTo>
                <a:lnTo>
                  <a:pt x="41807" y="0"/>
                </a:lnTo>
                <a:cubicBezTo>
                  <a:pt x="45507" y="0"/>
                  <a:pt x="48496" y="2989"/>
                  <a:pt x="48496" y="6689"/>
                </a:cubicBezTo>
                <a:lnTo>
                  <a:pt x="48496" y="100337"/>
                </a:lnTo>
                <a:cubicBezTo>
                  <a:pt x="48496" y="104036"/>
                  <a:pt x="45507" y="107026"/>
                  <a:pt x="41807" y="107026"/>
                </a:cubicBezTo>
                <a:lnTo>
                  <a:pt x="35118" y="107026"/>
                </a:lnTo>
                <a:cubicBezTo>
                  <a:pt x="28889" y="107026"/>
                  <a:pt x="23642" y="102761"/>
                  <a:pt x="22158" y="96992"/>
                </a:cubicBezTo>
                <a:cubicBezTo>
                  <a:pt x="22011" y="96992"/>
                  <a:pt x="21886" y="96992"/>
                  <a:pt x="21740" y="96992"/>
                </a:cubicBezTo>
                <a:cubicBezTo>
                  <a:pt x="12500" y="96992"/>
                  <a:pt x="5017" y="89509"/>
                  <a:pt x="5017" y="80269"/>
                </a:cubicBezTo>
                <a:cubicBezTo>
                  <a:pt x="5017" y="76507"/>
                  <a:pt x="6271" y="73037"/>
                  <a:pt x="8361" y="70236"/>
                </a:cubicBezTo>
                <a:cubicBezTo>
                  <a:pt x="4306" y="67184"/>
                  <a:pt x="1672" y="62334"/>
                  <a:pt x="1672" y="56857"/>
                </a:cubicBezTo>
                <a:cubicBezTo>
                  <a:pt x="1672" y="50398"/>
                  <a:pt x="5351" y="44775"/>
                  <a:pt x="10703" y="41995"/>
                </a:cubicBezTo>
                <a:cubicBezTo>
                  <a:pt x="9218" y="39487"/>
                  <a:pt x="8361" y="36560"/>
                  <a:pt x="8361" y="33446"/>
                </a:cubicBezTo>
                <a:cubicBezTo>
                  <a:pt x="8361" y="24206"/>
                  <a:pt x="15845" y="16723"/>
                  <a:pt x="25084" y="16723"/>
                </a:cubicBezTo>
                <a:lnTo>
                  <a:pt x="25084" y="11706"/>
                </a:lnTo>
                <a:close/>
                <a:moveTo>
                  <a:pt x="81941" y="11706"/>
                </a:moveTo>
                <a:lnTo>
                  <a:pt x="81941" y="16723"/>
                </a:lnTo>
                <a:cubicBezTo>
                  <a:pt x="91181" y="16723"/>
                  <a:pt x="98664" y="24206"/>
                  <a:pt x="98664" y="33446"/>
                </a:cubicBezTo>
                <a:cubicBezTo>
                  <a:pt x="98664" y="36581"/>
                  <a:pt x="97807" y="39507"/>
                  <a:pt x="96323" y="41995"/>
                </a:cubicBezTo>
                <a:cubicBezTo>
                  <a:pt x="101695" y="44775"/>
                  <a:pt x="105353" y="50377"/>
                  <a:pt x="105353" y="56857"/>
                </a:cubicBezTo>
                <a:cubicBezTo>
                  <a:pt x="105353" y="62334"/>
                  <a:pt x="102719" y="67184"/>
                  <a:pt x="98664" y="70236"/>
                </a:cubicBezTo>
                <a:cubicBezTo>
                  <a:pt x="100755" y="73037"/>
                  <a:pt x="102009" y="76507"/>
                  <a:pt x="102009" y="80269"/>
                </a:cubicBezTo>
                <a:cubicBezTo>
                  <a:pt x="102009" y="89509"/>
                  <a:pt x="94525" y="96992"/>
                  <a:pt x="85286" y="96992"/>
                </a:cubicBezTo>
                <a:cubicBezTo>
                  <a:pt x="85140" y="96992"/>
                  <a:pt x="85014" y="96992"/>
                  <a:pt x="84868" y="96992"/>
                </a:cubicBezTo>
                <a:cubicBezTo>
                  <a:pt x="83384" y="102761"/>
                  <a:pt x="78137" y="107026"/>
                  <a:pt x="71908" y="107026"/>
                </a:cubicBezTo>
                <a:lnTo>
                  <a:pt x="65219" y="107026"/>
                </a:lnTo>
                <a:cubicBezTo>
                  <a:pt x="61519" y="107026"/>
                  <a:pt x="58530" y="104036"/>
                  <a:pt x="58530" y="100337"/>
                </a:cubicBezTo>
                <a:lnTo>
                  <a:pt x="58530" y="6689"/>
                </a:lnTo>
                <a:cubicBezTo>
                  <a:pt x="58530" y="2989"/>
                  <a:pt x="61519" y="0"/>
                  <a:pt x="65219" y="0"/>
                </a:cubicBezTo>
                <a:lnTo>
                  <a:pt x="70236" y="0"/>
                </a:lnTo>
                <a:cubicBezTo>
                  <a:pt x="76695" y="0"/>
                  <a:pt x="81941" y="5247"/>
                  <a:pt x="81941" y="11706"/>
                </a:cubicBezTo>
                <a:close/>
              </a:path>
            </a:pathLst>
          </a:custGeom>
          <a:solidFill>
            <a:srgbClr val="C27AFF"/>
          </a:solidFill>
          <a:ln/>
        </p:spPr>
      </p:sp>
      <p:sp>
        <p:nvSpPr>
          <p:cNvPr id="38" name="Text 35"/>
          <p:cNvSpPr/>
          <p:nvPr/>
        </p:nvSpPr>
        <p:spPr>
          <a:xfrm>
            <a:off x="808205" y="4548588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Conversation context (tweet threads)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6172228" y="1110391"/>
            <a:ext cx="5663438" cy="3041311"/>
          </a:xfrm>
          <a:custGeom>
            <a:avLst/>
            <a:gdLst/>
            <a:ahLst/>
            <a:cxnLst/>
            <a:rect l="l" t="t" r="r" b="b"/>
            <a:pathLst>
              <a:path w="5663438" h="3041311">
                <a:moveTo>
                  <a:pt x="107024" y="0"/>
                </a:moveTo>
                <a:lnTo>
                  <a:pt x="5556414" y="0"/>
                </a:lnTo>
                <a:cubicBezTo>
                  <a:pt x="5615522" y="0"/>
                  <a:pt x="5663438" y="47916"/>
                  <a:pt x="5663438" y="107024"/>
                </a:cubicBezTo>
                <a:lnTo>
                  <a:pt x="5663438" y="2934287"/>
                </a:lnTo>
                <a:cubicBezTo>
                  <a:pt x="5663438" y="2993395"/>
                  <a:pt x="5615522" y="3041311"/>
                  <a:pt x="5556414" y="3041311"/>
                </a:cubicBezTo>
                <a:lnTo>
                  <a:pt x="107024" y="3041311"/>
                </a:lnTo>
                <a:cubicBezTo>
                  <a:pt x="47916" y="3041311"/>
                  <a:pt x="0" y="2993395"/>
                  <a:pt x="0" y="2934287"/>
                </a:cubicBezTo>
                <a:lnTo>
                  <a:pt x="0" y="107024"/>
                </a:lnTo>
                <a:cubicBezTo>
                  <a:pt x="0" y="47916"/>
                  <a:pt x="47916" y="0"/>
                  <a:pt x="107024" y="0"/>
                </a:cubicBezTo>
                <a:close/>
              </a:path>
            </a:pathLst>
          </a:custGeom>
          <a:solidFill>
            <a:srgbClr val="262626">
              <a:alpha val="90196"/>
            </a:srgbClr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0" name="Shape 37"/>
          <p:cNvSpPr/>
          <p:nvPr/>
        </p:nvSpPr>
        <p:spPr>
          <a:xfrm>
            <a:off x="6341685" y="1302145"/>
            <a:ext cx="160538" cy="160538"/>
          </a:xfrm>
          <a:custGeom>
            <a:avLst/>
            <a:gdLst/>
            <a:ahLst/>
            <a:cxnLst/>
            <a:rect l="l" t="t" r="r" b="b"/>
            <a:pathLst>
              <a:path w="160538" h="160538">
                <a:moveTo>
                  <a:pt x="45245" y="0"/>
                </a:moveTo>
                <a:lnTo>
                  <a:pt x="115481" y="0"/>
                </a:lnTo>
                <a:cubicBezTo>
                  <a:pt x="123790" y="0"/>
                  <a:pt x="130563" y="6835"/>
                  <a:pt x="130249" y="15113"/>
                </a:cubicBezTo>
                <a:cubicBezTo>
                  <a:pt x="130187" y="16775"/>
                  <a:pt x="130124" y="18437"/>
                  <a:pt x="130030" y="20067"/>
                </a:cubicBezTo>
                <a:lnTo>
                  <a:pt x="145582" y="20067"/>
                </a:lnTo>
                <a:cubicBezTo>
                  <a:pt x="153766" y="20067"/>
                  <a:pt x="160977" y="26840"/>
                  <a:pt x="160350" y="35682"/>
                </a:cubicBezTo>
                <a:cubicBezTo>
                  <a:pt x="157999" y="68197"/>
                  <a:pt x="141380" y="86070"/>
                  <a:pt x="123351" y="95414"/>
                </a:cubicBezTo>
                <a:cubicBezTo>
                  <a:pt x="118397" y="97985"/>
                  <a:pt x="113349" y="99898"/>
                  <a:pt x="108552" y="101309"/>
                </a:cubicBezTo>
                <a:cubicBezTo>
                  <a:pt x="102218" y="110276"/>
                  <a:pt x="95633" y="115011"/>
                  <a:pt x="90397" y="117550"/>
                </a:cubicBezTo>
                <a:lnTo>
                  <a:pt x="90397" y="140471"/>
                </a:lnTo>
                <a:lnTo>
                  <a:pt x="110464" y="140471"/>
                </a:lnTo>
                <a:cubicBezTo>
                  <a:pt x="116014" y="140471"/>
                  <a:pt x="120498" y="144955"/>
                  <a:pt x="120498" y="150505"/>
                </a:cubicBezTo>
                <a:cubicBezTo>
                  <a:pt x="120498" y="156055"/>
                  <a:pt x="116014" y="160538"/>
                  <a:pt x="110464" y="160538"/>
                </a:cubicBezTo>
                <a:lnTo>
                  <a:pt x="50262" y="160538"/>
                </a:lnTo>
                <a:cubicBezTo>
                  <a:pt x="44712" y="160538"/>
                  <a:pt x="40229" y="156055"/>
                  <a:pt x="40229" y="150505"/>
                </a:cubicBezTo>
                <a:cubicBezTo>
                  <a:pt x="40229" y="144955"/>
                  <a:pt x="44712" y="140471"/>
                  <a:pt x="50262" y="140471"/>
                </a:cubicBezTo>
                <a:lnTo>
                  <a:pt x="70330" y="140471"/>
                </a:lnTo>
                <a:lnTo>
                  <a:pt x="70330" y="117550"/>
                </a:lnTo>
                <a:cubicBezTo>
                  <a:pt x="65313" y="115136"/>
                  <a:pt x="59073" y="110652"/>
                  <a:pt x="52990" y="102406"/>
                </a:cubicBezTo>
                <a:cubicBezTo>
                  <a:pt x="47221" y="100901"/>
                  <a:pt x="40950" y="98612"/>
                  <a:pt x="34836" y="95163"/>
                </a:cubicBezTo>
                <a:cubicBezTo>
                  <a:pt x="17872" y="85662"/>
                  <a:pt x="2571" y="67758"/>
                  <a:pt x="376" y="35619"/>
                </a:cubicBezTo>
                <a:cubicBezTo>
                  <a:pt x="-219" y="26809"/>
                  <a:pt x="6961" y="20036"/>
                  <a:pt x="15145" y="20036"/>
                </a:cubicBezTo>
                <a:lnTo>
                  <a:pt x="30697" y="20036"/>
                </a:lnTo>
                <a:cubicBezTo>
                  <a:pt x="30603" y="18405"/>
                  <a:pt x="30540" y="16775"/>
                  <a:pt x="30477" y="15082"/>
                </a:cubicBezTo>
                <a:cubicBezTo>
                  <a:pt x="30164" y="6773"/>
                  <a:pt x="36936" y="-31"/>
                  <a:pt x="45245" y="-31"/>
                </a:cubicBezTo>
                <a:close/>
                <a:moveTo>
                  <a:pt x="31825" y="35118"/>
                </a:moveTo>
                <a:lnTo>
                  <a:pt x="15395" y="35118"/>
                </a:lnTo>
                <a:cubicBezTo>
                  <a:pt x="17339" y="61676"/>
                  <a:pt x="29537" y="74970"/>
                  <a:pt x="42110" y="82025"/>
                </a:cubicBezTo>
                <a:cubicBezTo>
                  <a:pt x="37595" y="70330"/>
                  <a:pt x="33864" y="55060"/>
                  <a:pt x="31825" y="35118"/>
                </a:cubicBezTo>
                <a:close/>
                <a:moveTo>
                  <a:pt x="119150" y="80520"/>
                </a:moveTo>
                <a:cubicBezTo>
                  <a:pt x="131848" y="73058"/>
                  <a:pt x="143324" y="59794"/>
                  <a:pt x="145268" y="35118"/>
                </a:cubicBezTo>
                <a:lnTo>
                  <a:pt x="128870" y="35118"/>
                </a:lnTo>
                <a:cubicBezTo>
                  <a:pt x="126926" y="54213"/>
                  <a:pt x="123414" y="69044"/>
                  <a:pt x="119150" y="80520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41" name="Text 38"/>
          <p:cNvSpPr/>
          <p:nvPr/>
        </p:nvSpPr>
        <p:spPr>
          <a:xfrm>
            <a:off x="6524520" y="1257551"/>
            <a:ext cx="5244255" cy="249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4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Success Summary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6323847" y="1618762"/>
            <a:ext cx="5360199" cy="1150525"/>
          </a:xfrm>
          <a:custGeom>
            <a:avLst/>
            <a:gdLst/>
            <a:ahLst/>
            <a:cxnLst/>
            <a:rect l="l" t="t" r="r" b="b"/>
            <a:pathLst>
              <a:path w="5360199" h="1150525">
                <a:moveTo>
                  <a:pt x="71356" y="0"/>
                </a:moveTo>
                <a:lnTo>
                  <a:pt x="5288843" y="0"/>
                </a:lnTo>
                <a:cubicBezTo>
                  <a:pt x="5328252" y="0"/>
                  <a:pt x="5360199" y="31947"/>
                  <a:pt x="5360199" y="71356"/>
                </a:cubicBezTo>
                <a:lnTo>
                  <a:pt x="5360199" y="1079170"/>
                </a:lnTo>
                <a:cubicBezTo>
                  <a:pt x="5360199" y="1118578"/>
                  <a:pt x="5328252" y="1150525"/>
                  <a:pt x="5288843" y="1150525"/>
                </a:cubicBezTo>
                <a:lnTo>
                  <a:pt x="71356" y="1150525"/>
                </a:lnTo>
                <a:cubicBezTo>
                  <a:pt x="31947" y="1150525"/>
                  <a:pt x="0" y="1118578"/>
                  <a:pt x="0" y="1079170"/>
                </a:cubicBezTo>
                <a:lnTo>
                  <a:pt x="0" y="71356"/>
                </a:lnTo>
                <a:cubicBezTo>
                  <a:pt x="0" y="31947"/>
                  <a:pt x="31947" y="0"/>
                  <a:pt x="71356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3" name="Text 40"/>
          <p:cNvSpPr/>
          <p:nvPr/>
        </p:nvSpPr>
        <p:spPr>
          <a:xfrm>
            <a:off x="6435332" y="1730247"/>
            <a:ext cx="5199661" cy="1783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3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What We Achieved</a:t>
            </a:r>
            <a:endParaRPr lang="en-US" sz="1600" dirty="0"/>
          </a:p>
        </p:txBody>
      </p:sp>
      <p:sp>
        <p:nvSpPr>
          <p:cNvPr id="44" name="Shape 41"/>
          <p:cNvSpPr/>
          <p:nvPr/>
        </p:nvSpPr>
        <p:spPr>
          <a:xfrm>
            <a:off x="6448711" y="1988892"/>
            <a:ext cx="107026" cy="107026"/>
          </a:xfrm>
          <a:custGeom>
            <a:avLst/>
            <a:gdLst/>
            <a:ahLst/>
            <a:cxnLst/>
            <a:rect l="l" t="t" r="r" b="b"/>
            <a:pathLst>
              <a:path w="107026" h="107026">
                <a:moveTo>
                  <a:pt x="53513" y="107026"/>
                </a:moveTo>
                <a:cubicBezTo>
                  <a:pt x="83047" y="107026"/>
                  <a:pt x="107026" y="83047"/>
                  <a:pt x="107026" y="53513"/>
                </a:cubicBezTo>
                <a:cubicBezTo>
                  <a:pt x="107026" y="23978"/>
                  <a:pt x="83047" y="0"/>
                  <a:pt x="53513" y="0"/>
                </a:cubicBezTo>
                <a:cubicBezTo>
                  <a:pt x="23978" y="0"/>
                  <a:pt x="0" y="23978"/>
                  <a:pt x="0" y="53513"/>
                </a:cubicBezTo>
                <a:cubicBezTo>
                  <a:pt x="0" y="83047"/>
                  <a:pt x="23978" y="107026"/>
                  <a:pt x="53513" y="107026"/>
                </a:cubicBezTo>
                <a:close/>
                <a:moveTo>
                  <a:pt x="71155" y="44462"/>
                </a:moveTo>
                <a:lnTo>
                  <a:pt x="54433" y="71218"/>
                </a:lnTo>
                <a:cubicBezTo>
                  <a:pt x="53555" y="72619"/>
                  <a:pt x="52050" y="73496"/>
                  <a:pt x="50398" y="73580"/>
                </a:cubicBezTo>
                <a:cubicBezTo>
                  <a:pt x="48747" y="73664"/>
                  <a:pt x="47158" y="72911"/>
                  <a:pt x="46176" y="71573"/>
                </a:cubicBezTo>
                <a:lnTo>
                  <a:pt x="36142" y="58195"/>
                </a:lnTo>
                <a:cubicBezTo>
                  <a:pt x="34470" y="55979"/>
                  <a:pt x="34930" y="52844"/>
                  <a:pt x="37145" y="51172"/>
                </a:cubicBezTo>
                <a:cubicBezTo>
                  <a:pt x="39361" y="49499"/>
                  <a:pt x="42497" y="49959"/>
                  <a:pt x="44169" y="52175"/>
                </a:cubicBezTo>
                <a:lnTo>
                  <a:pt x="49813" y="59700"/>
                </a:lnTo>
                <a:lnTo>
                  <a:pt x="62648" y="39152"/>
                </a:lnTo>
                <a:cubicBezTo>
                  <a:pt x="64111" y="36811"/>
                  <a:pt x="67205" y="36079"/>
                  <a:pt x="69567" y="37563"/>
                </a:cubicBezTo>
                <a:cubicBezTo>
                  <a:pt x="71929" y="39048"/>
                  <a:pt x="72639" y="42120"/>
                  <a:pt x="71155" y="44483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45" name="Text 42"/>
          <p:cNvSpPr/>
          <p:nvPr/>
        </p:nvSpPr>
        <p:spPr>
          <a:xfrm>
            <a:off x="6619222" y="1979974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Built end-to-end NLP pipeline for sentiment classification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6448711" y="2167268"/>
            <a:ext cx="107026" cy="107026"/>
          </a:xfrm>
          <a:custGeom>
            <a:avLst/>
            <a:gdLst/>
            <a:ahLst/>
            <a:cxnLst/>
            <a:rect l="l" t="t" r="r" b="b"/>
            <a:pathLst>
              <a:path w="107026" h="107026">
                <a:moveTo>
                  <a:pt x="53513" y="107026"/>
                </a:moveTo>
                <a:cubicBezTo>
                  <a:pt x="83047" y="107026"/>
                  <a:pt x="107026" y="83047"/>
                  <a:pt x="107026" y="53513"/>
                </a:cubicBezTo>
                <a:cubicBezTo>
                  <a:pt x="107026" y="23978"/>
                  <a:pt x="83047" y="0"/>
                  <a:pt x="53513" y="0"/>
                </a:cubicBezTo>
                <a:cubicBezTo>
                  <a:pt x="23978" y="0"/>
                  <a:pt x="0" y="23978"/>
                  <a:pt x="0" y="53513"/>
                </a:cubicBezTo>
                <a:cubicBezTo>
                  <a:pt x="0" y="83047"/>
                  <a:pt x="23978" y="107026"/>
                  <a:pt x="53513" y="107026"/>
                </a:cubicBezTo>
                <a:close/>
                <a:moveTo>
                  <a:pt x="71155" y="44462"/>
                </a:moveTo>
                <a:lnTo>
                  <a:pt x="54433" y="71218"/>
                </a:lnTo>
                <a:cubicBezTo>
                  <a:pt x="53555" y="72619"/>
                  <a:pt x="52050" y="73496"/>
                  <a:pt x="50398" y="73580"/>
                </a:cubicBezTo>
                <a:cubicBezTo>
                  <a:pt x="48747" y="73664"/>
                  <a:pt x="47158" y="72911"/>
                  <a:pt x="46176" y="71573"/>
                </a:cubicBezTo>
                <a:lnTo>
                  <a:pt x="36142" y="58195"/>
                </a:lnTo>
                <a:cubicBezTo>
                  <a:pt x="34470" y="55979"/>
                  <a:pt x="34930" y="52844"/>
                  <a:pt x="37145" y="51172"/>
                </a:cubicBezTo>
                <a:cubicBezTo>
                  <a:pt x="39361" y="49499"/>
                  <a:pt x="42497" y="49959"/>
                  <a:pt x="44169" y="52175"/>
                </a:cubicBezTo>
                <a:lnTo>
                  <a:pt x="49813" y="59700"/>
                </a:lnTo>
                <a:lnTo>
                  <a:pt x="62648" y="39152"/>
                </a:lnTo>
                <a:cubicBezTo>
                  <a:pt x="64111" y="36811"/>
                  <a:pt x="67205" y="36079"/>
                  <a:pt x="69567" y="37563"/>
                </a:cubicBezTo>
                <a:cubicBezTo>
                  <a:pt x="71929" y="39048"/>
                  <a:pt x="72639" y="42120"/>
                  <a:pt x="71155" y="44483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47" name="Text 44"/>
          <p:cNvSpPr/>
          <p:nvPr/>
        </p:nvSpPr>
        <p:spPr>
          <a:xfrm>
            <a:off x="6619222" y="2158350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Achieved 68.52% accuracy with robust negative detection</a:t>
            </a:r>
            <a:endParaRPr lang="en-US" sz="1600" dirty="0"/>
          </a:p>
        </p:txBody>
      </p:sp>
      <p:sp>
        <p:nvSpPr>
          <p:cNvPr id="48" name="Shape 45"/>
          <p:cNvSpPr/>
          <p:nvPr/>
        </p:nvSpPr>
        <p:spPr>
          <a:xfrm>
            <a:off x="6448711" y="2345644"/>
            <a:ext cx="107026" cy="107026"/>
          </a:xfrm>
          <a:custGeom>
            <a:avLst/>
            <a:gdLst/>
            <a:ahLst/>
            <a:cxnLst/>
            <a:rect l="l" t="t" r="r" b="b"/>
            <a:pathLst>
              <a:path w="107026" h="107026">
                <a:moveTo>
                  <a:pt x="53513" y="107026"/>
                </a:moveTo>
                <a:cubicBezTo>
                  <a:pt x="83047" y="107026"/>
                  <a:pt x="107026" y="83047"/>
                  <a:pt x="107026" y="53513"/>
                </a:cubicBezTo>
                <a:cubicBezTo>
                  <a:pt x="107026" y="23978"/>
                  <a:pt x="83047" y="0"/>
                  <a:pt x="53513" y="0"/>
                </a:cubicBezTo>
                <a:cubicBezTo>
                  <a:pt x="23978" y="0"/>
                  <a:pt x="0" y="23978"/>
                  <a:pt x="0" y="53513"/>
                </a:cubicBezTo>
                <a:cubicBezTo>
                  <a:pt x="0" y="83047"/>
                  <a:pt x="23978" y="107026"/>
                  <a:pt x="53513" y="107026"/>
                </a:cubicBezTo>
                <a:close/>
                <a:moveTo>
                  <a:pt x="71155" y="44462"/>
                </a:moveTo>
                <a:lnTo>
                  <a:pt x="54433" y="71218"/>
                </a:lnTo>
                <a:cubicBezTo>
                  <a:pt x="53555" y="72619"/>
                  <a:pt x="52050" y="73496"/>
                  <a:pt x="50398" y="73580"/>
                </a:cubicBezTo>
                <a:cubicBezTo>
                  <a:pt x="48747" y="73664"/>
                  <a:pt x="47158" y="72911"/>
                  <a:pt x="46176" y="71573"/>
                </a:cubicBezTo>
                <a:lnTo>
                  <a:pt x="36142" y="58195"/>
                </a:lnTo>
                <a:cubicBezTo>
                  <a:pt x="34470" y="55979"/>
                  <a:pt x="34930" y="52844"/>
                  <a:pt x="37145" y="51172"/>
                </a:cubicBezTo>
                <a:cubicBezTo>
                  <a:pt x="39361" y="49499"/>
                  <a:pt x="42497" y="49959"/>
                  <a:pt x="44169" y="52175"/>
                </a:cubicBezTo>
                <a:lnTo>
                  <a:pt x="49813" y="59700"/>
                </a:lnTo>
                <a:lnTo>
                  <a:pt x="62648" y="39152"/>
                </a:lnTo>
                <a:cubicBezTo>
                  <a:pt x="64111" y="36811"/>
                  <a:pt x="67205" y="36079"/>
                  <a:pt x="69567" y="37563"/>
                </a:cubicBezTo>
                <a:cubicBezTo>
                  <a:pt x="71929" y="39048"/>
                  <a:pt x="72639" y="42120"/>
                  <a:pt x="71155" y="44483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49" name="Text 46"/>
          <p:cNvSpPr/>
          <p:nvPr/>
        </p:nvSpPr>
        <p:spPr>
          <a:xfrm>
            <a:off x="6619222" y="2336726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Demonstrated the accuracy paradox in imbalanced datasets</a:t>
            </a:r>
            <a:endParaRPr lang="en-US" sz="1600" dirty="0"/>
          </a:p>
        </p:txBody>
      </p:sp>
      <p:sp>
        <p:nvSpPr>
          <p:cNvPr id="50" name="Shape 47"/>
          <p:cNvSpPr/>
          <p:nvPr/>
        </p:nvSpPr>
        <p:spPr>
          <a:xfrm>
            <a:off x="6448711" y="2524020"/>
            <a:ext cx="107026" cy="107026"/>
          </a:xfrm>
          <a:custGeom>
            <a:avLst/>
            <a:gdLst/>
            <a:ahLst/>
            <a:cxnLst/>
            <a:rect l="l" t="t" r="r" b="b"/>
            <a:pathLst>
              <a:path w="107026" h="107026">
                <a:moveTo>
                  <a:pt x="53513" y="107026"/>
                </a:moveTo>
                <a:cubicBezTo>
                  <a:pt x="83047" y="107026"/>
                  <a:pt x="107026" y="83047"/>
                  <a:pt x="107026" y="53513"/>
                </a:cubicBezTo>
                <a:cubicBezTo>
                  <a:pt x="107026" y="23978"/>
                  <a:pt x="83047" y="0"/>
                  <a:pt x="53513" y="0"/>
                </a:cubicBezTo>
                <a:cubicBezTo>
                  <a:pt x="23978" y="0"/>
                  <a:pt x="0" y="23978"/>
                  <a:pt x="0" y="53513"/>
                </a:cubicBezTo>
                <a:cubicBezTo>
                  <a:pt x="0" y="83047"/>
                  <a:pt x="23978" y="107026"/>
                  <a:pt x="53513" y="107026"/>
                </a:cubicBezTo>
                <a:close/>
                <a:moveTo>
                  <a:pt x="71155" y="44462"/>
                </a:moveTo>
                <a:lnTo>
                  <a:pt x="54433" y="71218"/>
                </a:lnTo>
                <a:cubicBezTo>
                  <a:pt x="53555" y="72619"/>
                  <a:pt x="52050" y="73496"/>
                  <a:pt x="50398" y="73580"/>
                </a:cubicBezTo>
                <a:cubicBezTo>
                  <a:pt x="48747" y="73664"/>
                  <a:pt x="47158" y="72911"/>
                  <a:pt x="46176" y="71573"/>
                </a:cubicBezTo>
                <a:lnTo>
                  <a:pt x="36142" y="58195"/>
                </a:lnTo>
                <a:cubicBezTo>
                  <a:pt x="34470" y="55979"/>
                  <a:pt x="34930" y="52844"/>
                  <a:pt x="37145" y="51172"/>
                </a:cubicBezTo>
                <a:cubicBezTo>
                  <a:pt x="39361" y="49499"/>
                  <a:pt x="42497" y="49959"/>
                  <a:pt x="44169" y="52175"/>
                </a:cubicBezTo>
                <a:lnTo>
                  <a:pt x="49813" y="59700"/>
                </a:lnTo>
                <a:lnTo>
                  <a:pt x="62648" y="39152"/>
                </a:lnTo>
                <a:cubicBezTo>
                  <a:pt x="64111" y="36811"/>
                  <a:pt x="67205" y="36079"/>
                  <a:pt x="69567" y="37563"/>
                </a:cubicBezTo>
                <a:cubicBezTo>
                  <a:pt x="71929" y="39048"/>
                  <a:pt x="72639" y="42120"/>
                  <a:pt x="71155" y="44483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51" name="Text 48"/>
          <p:cNvSpPr/>
          <p:nvPr/>
        </p:nvSpPr>
        <p:spPr>
          <a:xfrm>
            <a:off x="6619222" y="2515102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Identified key linguistic patterns for business insights</a:t>
            </a:r>
            <a:endParaRPr lang="en-US" sz="1600" dirty="0"/>
          </a:p>
        </p:txBody>
      </p:sp>
      <p:sp>
        <p:nvSpPr>
          <p:cNvPr id="52" name="Shape 49"/>
          <p:cNvSpPr/>
          <p:nvPr/>
        </p:nvSpPr>
        <p:spPr>
          <a:xfrm>
            <a:off x="6323847" y="2849557"/>
            <a:ext cx="5360199" cy="1150525"/>
          </a:xfrm>
          <a:custGeom>
            <a:avLst/>
            <a:gdLst/>
            <a:ahLst/>
            <a:cxnLst/>
            <a:rect l="l" t="t" r="r" b="b"/>
            <a:pathLst>
              <a:path w="5360199" h="1150525">
                <a:moveTo>
                  <a:pt x="71356" y="0"/>
                </a:moveTo>
                <a:lnTo>
                  <a:pt x="5288843" y="0"/>
                </a:lnTo>
                <a:cubicBezTo>
                  <a:pt x="5328252" y="0"/>
                  <a:pt x="5360199" y="31947"/>
                  <a:pt x="5360199" y="71356"/>
                </a:cubicBezTo>
                <a:lnTo>
                  <a:pt x="5360199" y="1079170"/>
                </a:lnTo>
                <a:cubicBezTo>
                  <a:pt x="5360199" y="1118578"/>
                  <a:pt x="5328252" y="1150525"/>
                  <a:pt x="5288843" y="1150525"/>
                </a:cubicBezTo>
                <a:lnTo>
                  <a:pt x="71356" y="1150525"/>
                </a:lnTo>
                <a:cubicBezTo>
                  <a:pt x="31947" y="1150525"/>
                  <a:pt x="0" y="1118578"/>
                  <a:pt x="0" y="1079170"/>
                </a:cubicBezTo>
                <a:lnTo>
                  <a:pt x="0" y="71356"/>
                </a:lnTo>
                <a:cubicBezTo>
                  <a:pt x="0" y="31947"/>
                  <a:pt x="31947" y="0"/>
                  <a:pt x="71356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3" name="Text 50"/>
          <p:cNvSpPr/>
          <p:nvPr/>
        </p:nvSpPr>
        <p:spPr>
          <a:xfrm>
            <a:off x="6435332" y="2961042"/>
            <a:ext cx="5199661" cy="1783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3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Takeaways</a:t>
            </a:r>
            <a:endParaRPr lang="en-US" sz="1600" dirty="0"/>
          </a:p>
        </p:txBody>
      </p:sp>
      <p:sp>
        <p:nvSpPr>
          <p:cNvPr id="54" name="Shape 51"/>
          <p:cNvSpPr/>
          <p:nvPr/>
        </p:nvSpPr>
        <p:spPr>
          <a:xfrm>
            <a:off x="6462089" y="3219687"/>
            <a:ext cx="80269" cy="107026"/>
          </a:xfrm>
          <a:custGeom>
            <a:avLst/>
            <a:gdLst/>
            <a:ahLst/>
            <a:cxnLst/>
            <a:rect l="l" t="t" r="r" b="b"/>
            <a:pathLst>
              <a:path w="80269" h="107026">
                <a:moveTo>
                  <a:pt x="61226" y="80269"/>
                </a:moveTo>
                <a:cubicBezTo>
                  <a:pt x="62752" y="75608"/>
                  <a:pt x="65804" y="71385"/>
                  <a:pt x="69253" y="67748"/>
                </a:cubicBezTo>
                <a:cubicBezTo>
                  <a:pt x="76089" y="60557"/>
                  <a:pt x="80269" y="50837"/>
                  <a:pt x="80269" y="40135"/>
                </a:cubicBezTo>
                <a:cubicBezTo>
                  <a:pt x="80269" y="17977"/>
                  <a:pt x="62292" y="0"/>
                  <a:pt x="40135" y="0"/>
                </a:cubicBezTo>
                <a:cubicBezTo>
                  <a:pt x="17977" y="0"/>
                  <a:pt x="0" y="17977"/>
                  <a:pt x="0" y="40135"/>
                </a:cubicBezTo>
                <a:cubicBezTo>
                  <a:pt x="0" y="50837"/>
                  <a:pt x="4181" y="60557"/>
                  <a:pt x="11016" y="67748"/>
                </a:cubicBezTo>
                <a:cubicBezTo>
                  <a:pt x="14465" y="71385"/>
                  <a:pt x="17538" y="75608"/>
                  <a:pt x="19043" y="80269"/>
                </a:cubicBezTo>
                <a:lnTo>
                  <a:pt x="61205" y="80269"/>
                </a:lnTo>
                <a:close/>
                <a:moveTo>
                  <a:pt x="60202" y="90303"/>
                </a:moveTo>
                <a:lnTo>
                  <a:pt x="20067" y="90303"/>
                </a:lnTo>
                <a:lnTo>
                  <a:pt x="20067" y="93647"/>
                </a:lnTo>
                <a:cubicBezTo>
                  <a:pt x="20067" y="102887"/>
                  <a:pt x="27551" y="110370"/>
                  <a:pt x="36790" y="110370"/>
                </a:cubicBezTo>
                <a:lnTo>
                  <a:pt x="43479" y="110370"/>
                </a:lnTo>
                <a:cubicBezTo>
                  <a:pt x="52718" y="110370"/>
                  <a:pt x="60202" y="102887"/>
                  <a:pt x="60202" y="93647"/>
                </a:cubicBezTo>
                <a:lnTo>
                  <a:pt x="60202" y="90303"/>
                </a:lnTo>
                <a:close/>
                <a:moveTo>
                  <a:pt x="38462" y="23412"/>
                </a:moveTo>
                <a:cubicBezTo>
                  <a:pt x="30143" y="23412"/>
                  <a:pt x="23412" y="30143"/>
                  <a:pt x="23412" y="38462"/>
                </a:cubicBezTo>
                <a:cubicBezTo>
                  <a:pt x="23412" y="41242"/>
                  <a:pt x="21175" y="43479"/>
                  <a:pt x="18395" y="43479"/>
                </a:cubicBezTo>
                <a:cubicBezTo>
                  <a:pt x="15615" y="43479"/>
                  <a:pt x="13378" y="41242"/>
                  <a:pt x="13378" y="38462"/>
                </a:cubicBezTo>
                <a:cubicBezTo>
                  <a:pt x="13378" y="24603"/>
                  <a:pt x="24603" y="13378"/>
                  <a:pt x="38462" y="13378"/>
                </a:cubicBezTo>
                <a:cubicBezTo>
                  <a:pt x="41242" y="13378"/>
                  <a:pt x="43479" y="15615"/>
                  <a:pt x="43479" y="18395"/>
                </a:cubicBezTo>
                <a:cubicBezTo>
                  <a:pt x="43479" y="21175"/>
                  <a:pt x="41242" y="23412"/>
                  <a:pt x="38462" y="23412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55" name="Text 52"/>
          <p:cNvSpPr/>
          <p:nvPr/>
        </p:nvSpPr>
        <p:spPr>
          <a:xfrm>
            <a:off x="6619222" y="3210768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preprocessing is critical for accurate predictions</a:t>
            </a:r>
            <a:endParaRPr lang="en-US" sz="1600" dirty="0"/>
          </a:p>
        </p:txBody>
      </p:sp>
      <p:sp>
        <p:nvSpPr>
          <p:cNvPr id="56" name="Shape 53"/>
          <p:cNvSpPr/>
          <p:nvPr/>
        </p:nvSpPr>
        <p:spPr>
          <a:xfrm>
            <a:off x="6462089" y="3398063"/>
            <a:ext cx="80269" cy="107026"/>
          </a:xfrm>
          <a:custGeom>
            <a:avLst/>
            <a:gdLst/>
            <a:ahLst/>
            <a:cxnLst/>
            <a:rect l="l" t="t" r="r" b="b"/>
            <a:pathLst>
              <a:path w="80269" h="107026">
                <a:moveTo>
                  <a:pt x="61226" y="80269"/>
                </a:moveTo>
                <a:cubicBezTo>
                  <a:pt x="62752" y="75608"/>
                  <a:pt x="65804" y="71385"/>
                  <a:pt x="69253" y="67748"/>
                </a:cubicBezTo>
                <a:cubicBezTo>
                  <a:pt x="76089" y="60557"/>
                  <a:pt x="80269" y="50837"/>
                  <a:pt x="80269" y="40135"/>
                </a:cubicBezTo>
                <a:cubicBezTo>
                  <a:pt x="80269" y="17977"/>
                  <a:pt x="62292" y="0"/>
                  <a:pt x="40135" y="0"/>
                </a:cubicBezTo>
                <a:cubicBezTo>
                  <a:pt x="17977" y="0"/>
                  <a:pt x="0" y="17977"/>
                  <a:pt x="0" y="40135"/>
                </a:cubicBezTo>
                <a:cubicBezTo>
                  <a:pt x="0" y="50837"/>
                  <a:pt x="4181" y="60557"/>
                  <a:pt x="11016" y="67748"/>
                </a:cubicBezTo>
                <a:cubicBezTo>
                  <a:pt x="14465" y="71385"/>
                  <a:pt x="17538" y="75608"/>
                  <a:pt x="19043" y="80269"/>
                </a:cubicBezTo>
                <a:lnTo>
                  <a:pt x="61205" y="80269"/>
                </a:lnTo>
                <a:close/>
                <a:moveTo>
                  <a:pt x="60202" y="90303"/>
                </a:moveTo>
                <a:lnTo>
                  <a:pt x="20067" y="90303"/>
                </a:lnTo>
                <a:lnTo>
                  <a:pt x="20067" y="93647"/>
                </a:lnTo>
                <a:cubicBezTo>
                  <a:pt x="20067" y="102887"/>
                  <a:pt x="27551" y="110370"/>
                  <a:pt x="36790" y="110370"/>
                </a:cubicBezTo>
                <a:lnTo>
                  <a:pt x="43479" y="110370"/>
                </a:lnTo>
                <a:cubicBezTo>
                  <a:pt x="52718" y="110370"/>
                  <a:pt x="60202" y="102887"/>
                  <a:pt x="60202" y="93647"/>
                </a:cubicBezTo>
                <a:lnTo>
                  <a:pt x="60202" y="90303"/>
                </a:lnTo>
                <a:close/>
                <a:moveTo>
                  <a:pt x="38462" y="23412"/>
                </a:moveTo>
                <a:cubicBezTo>
                  <a:pt x="30143" y="23412"/>
                  <a:pt x="23412" y="30143"/>
                  <a:pt x="23412" y="38462"/>
                </a:cubicBezTo>
                <a:cubicBezTo>
                  <a:pt x="23412" y="41242"/>
                  <a:pt x="21175" y="43479"/>
                  <a:pt x="18395" y="43479"/>
                </a:cubicBezTo>
                <a:cubicBezTo>
                  <a:pt x="15615" y="43479"/>
                  <a:pt x="13378" y="41242"/>
                  <a:pt x="13378" y="38462"/>
                </a:cubicBezTo>
                <a:cubicBezTo>
                  <a:pt x="13378" y="24603"/>
                  <a:pt x="24603" y="13378"/>
                  <a:pt x="38462" y="13378"/>
                </a:cubicBezTo>
                <a:cubicBezTo>
                  <a:pt x="41242" y="13378"/>
                  <a:pt x="43479" y="15615"/>
                  <a:pt x="43479" y="18395"/>
                </a:cubicBezTo>
                <a:cubicBezTo>
                  <a:pt x="43479" y="21175"/>
                  <a:pt x="41242" y="23412"/>
                  <a:pt x="38462" y="23412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57" name="Text 54"/>
          <p:cNvSpPr/>
          <p:nvPr/>
        </p:nvSpPr>
        <p:spPr>
          <a:xfrm>
            <a:off x="6619222" y="3389144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selection significantly impacts business outcomes</a:t>
            </a:r>
            <a:endParaRPr lang="en-US" sz="1600" dirty="0"/>
          </a:p>
        </p:txBody>
      </p:sp>
      <p:sp>
        <p:nvSpPr>
          <p:cNvPr id="58" name="Shape 55"/>
          <p:cNvSpPr/>
          <p:nvPr/>
        </p:nvSpPr>
        <p:spPr>
          <a:xfrm>
            <a:off x="6462089" y="3576439"/>
            <a:ext cx="80269" cy="107026"/>
          </a:xfrm>
          <a:custGeom>
            <a:avLst/>
            <a:gdLst/>
            <a:ahLst/>
            <a:cxnLst/>
            <a:rect l="l" t="t" r="r" b="b"/>
            <a:pathLst>
              <a:path w="80269" h="107026">
                <a:moveTo>
                  <a:pt x="61226" y="80269"/>
                </a:moveTo>
                <a:cubicBezTo>
                  <a:pt x="62752" y="75608"/>
                  <a:pt x="65804" y="71385"/>
                  <a:pt x="69253" y="67748"/>
                </a:cubicBezTo>
                <a:cubicBezTo>
                  <a:pt x="76089" y="60557"/>
                  <a:pt x="80269" y="50837"/>
                  <a:pt x="80269" y="40135"/>
                </a:cubicBezTo>
                <a:cubicBezTo>
                  <a:pt x="80269" y="17977"/>
                  <a:pt x="62292" y="0"/>
                  <a:pt x="40135" y="0"/>
                </a:cubicBezTo>
                <a:cubicBezTo>
                  <a:pt x="17977" y="0"/>
                  <a:pt x="0" y="17977"/>
                  <a:pt x="0" y="40135"/>
                </a:cubicBezTo>
                <a:cubicBezTo>
                  <a:pt x="0" y="50837"/>
                  <a:pt x="4181" y="60557"/>
                  <a:pt x="11016" y="67748"/>
                </a:cubicBezTo>
                <a:cubicBezTo>
                  <a:pt x="14465" y="71385"/>
                  <a:pt x="17538" y="75608"/>
                  <a:pt x="19043" y="80269"/>
                </a:cubicBezTo>
                <a:lnTo>
                  <a:pt x="61205" y="80269"/>
                </a:lnTo>
                <a:close/>
                <a:moveTo>
                  <a:pt x="60202" y="90303"/>
                </a:moveTo>
                <a:lnTo>
                  <a:pt x="20067" y="90303"/>
                </a:lnTo>
                <a:lnTo>
                  <a:pt x="20067" y="93647"/>
                </a:lnTo>
                <a:cubicBezTo>
                  <a:pt x="20067" y="102887"/>
                  <a:pt x="27551" y="110370"/>
                  <a:pt x="36790" y="110370"/>
                </a:cubicBezTo>
                <a:lnTo>
                  <a:pt x="43479" y="110370"/>
                </a:lnTo>
                <a:cubicBezTo>
                  <a:pt x="52718" y="110370"/>
                  <a:pt x="60202" y="102887"/>
                  <a:pt x="60202" y="93647"/>
                </a:cubicBezTo>
                <a:lnTo>
                  <a:pt x="60202" y="90303"/>
                </a:lnTo>
                <a:close/>
                <a:moveTo>
                  <a:pt x="38462" y="23412"/>
                </a:moveTo>
                <a:cubicBezTo>
                  <a:pt x="30143" y="23412"/>
                  <a:pt x="23412" y="30143"/>
                  <a:pt x="23412" y="38462"/>
                </a:cubicBezTo>
                <a:cubicBezTo>
                  <a:pt x="23412" y="41242"/>
                  <a:pt x="21175" y="43479"/>
                  <a:pt x="18395" y="43479"/>
                </a:cubicBezTo>
                <a:cubicBezTo>
                  <a:pt x="15615" y="43479"/>
                  <a:pt x="13378" y="41242"/>
                  <a:pt x="13378" y="38462"/>
                </a:cubicBezTo>
                <a:cubicBezTo>
                  <a:pt x="13378" y="24603"/>
                  <a:pt x="24603" y="13378"/>
                  <a:pt x="38462" y="13378"/>
                </a:cubicBezTo>
                <a:cubicBezTo>
                  <a:pt x="41242" y="13378"/>
                  <a:pt x="43479" y="15615"/>
                  <a:pt x="43479" y="18395"/>
                </a:cubicBezTo>
                <a:cubicBezTo>
                  <a:pt x="43479" y="21175"/>
                  <a:pt x="41242" y="23412"/>
                  <a:pt x="38462" y="23412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59" name="Text 56"/>
          <p:cNvSpPr/>
          <p:nvPr/>
        </p:nvSpPr>
        <p:spPr>
          <a:xfrm>
            <a:off x="6619222" y="3567520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Balanced metrics essential for imbalanced datasets</a:t>
            </a:r>
            <a:endParaRPr lang="en-US" sz="1600" dirty="0"/>
          </a:p>
        </p:txBody>
      </p:sp>
      <p:sp>
        <p:nvSpPr>
          <p:cNvPr id="60" name="Shape 57"/>
          <p:cNvSpPr/>
          <p:nvPr/>
        </p:nvSpPr>
        <p:spPr>
          <a:xfrm>
            <a:off x="6462089" y="3754815"/>
            <a:ext cx="80269" cy="107026"/>
          </a:xfrm>
          <a:custGeom>
            <a:avLst/>
            <a:gdLst/>
            <a:ahLst/>
            <a:cxnLst/>
            <a:rect l="l" t="t" r="r" b="b"/>
            <a:pathLst>
              <a:path w="80269" h="107026">
                <a:moveTo>
                  <a:pt x="61226" y="80269"/>
                </a:moveTo>
                <a:cubicBezTo>
                  <a:pt x="62752" y="75608"/>
                  <a:pt x="65804" y="71385"/>
                  <a:pt x="69253" y="67748"/>
                </a:cubicBezTo>
                <a:cubicBezTo>
                  <a:pt x="76089" y="60557"/>
                  <a:pt x="80269" y="50837"/>
                  <a:pt x="80269" y="40135"/>
                </a:cubicBezTo>
                <a:cubicBezTo>
                  <a:pt x="80269" y="17977"/>
                  <a:pt x="62292" y="0"/>
                  <a:pt x="40135" y="0"/>
                </a:cubicBezTo>
                <a:cubicBezTo>
                  <a:pt x="17977" y="0"/>
                  <a:pt x="0" y="17977"/>
                  <a:pt x="0" y="40135"/>
                </a:cubicBezTo>
                <a:cubicBezTo>
                  <a:pt x="0" y="50837"/>
                  <a:pt x="4181" y="60557"/>
                  <a:pt x="11016" y="67748"/>
                </a:cubicBezTo>
                <a:cubicBezTo>
                  <a:pt x="14465" y="71385"/>
                  <a:pt x="17538" y="75608"/>
                  <a:pt x="19043" y="80269"/>
                </a:cubicBezTo>
                <a:lnTo>
                  <a:pt x="61205" y="80269"/>
                </a:lnTo>
                <a:close/>
                <a:moveTo>
                  <a:pt x="60202" y="90303"/>
                </a:moveTo>
                <a:lnTo>
                  <a:pt x="20067" y="90303"/>
                </a:lnTo>
                <a:lnTo>
                  <a:pt x="20067" y="93647"/>
                </a:lnTo>
                <a:cubicBezTo>
                  <a:pt x="20067" y="102887"/>
                  <a:pt x="27551" y="110370"/>
                  <a:pt x="36790" y="110370"/>
                </a:cubicBezTo>
                <a:lnTo>
                  <a:pt x="43479" y="110370"/>
                </a:lnTo>
                <a:cubicBezTo>
                  <a:pt x="52718" y="110370"/>
                  <a:pt x="60202" y="102887"/>
                  <a:pt x="60202" y="93647"/>
                </a:cubicBezTo>
                <a:lnTo>
                  <a:pt x="60202" y="90303"/>
                </a:lnTo>
                <a:close/>
                <a:moveTo>
                  <a:pt x="38462" y="23412"/>
                </a:moveTo>
                <a:cubicBezTo>
                  <a:pt x="30143" y="23412"/>
                  <a:pt x="23412" y="30143"/>
                  <a:pt x="23412" y="38462"/>
                </a:cubicBezTo>
                <a:cubicBezTo>
                  <a:pt x="23412" y="41242"/>
                  <a:pt x="21175" y="43479"/>
                  <a:pt x="18395" y="43479"/>
                </a:cubicBezTo>
                <a:cubicBezTo>
                  <a:pt x="15615" y="43479"/>
                  <a:pt x="13378" y="41242"/>
                  <a:pt x="13378" y="38462"/>
                </a:cubicBezTo>
                <a:cubicBezTo>
                  <a:pt x="13378" y="24603"/>
                  <a:pt x="24603" y="13378"/>
                  <a:pt x="38462" y="13378"/>
                </a:cubicBezTo>
                <a:cubicBezTo>
                  <a:pt x="41242" y="13378"/>
                  <a:pt x="43479" y="15615"/>
                  <a:pt x="43479" y="18395"/>
                </a:cubicBezTo>
                <a:cubicBezTo>
                  <a:pt x="43479" y="21175"/>
                  <a:pt x="41242" y="23412"/>
                  <a:pt x="38462" y="23412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61" name="Text 58"/>
          <p:cNvSpPr/>
          <p:nvPr/>
        </p:nvSpPr>
        <p:spPr>
          <a:xfrm>
            <a:off x="6619222" y="3745896"/>
            <a:ext cx="5006853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Cross-validation ensures stable generalization</a:t>
            </a:r>
            <a:endParaRPr lang="en-US" sz="1600" dirty="0"/>
          </a:p>
        </p:txBody>
      </p:sp>
      <p:sp>
        <p:nvSpPr>
          <p:cNvPr id="62" name="Shape 59"/>
          <p:cNvSpPr/>
          <p:nvPr/>
        </p:nvSpPr>
        <p:spPr>
          <a:xfrm>
            <a:off x="6172228" y="4267646"/>
            <a:ext cx="5663438" cy="1757004"/>
          </a:xfrm>
          <a:custGeom>
            <a:avLst/>
            <a:gdLst/>
            <a:ahLst/>
            <a:cxnLst/>
            <a:rect l="l" t="t" r="r" b="b"/>
            <a:pathLst>
              <a:path w="5663438" h="1757004">
                <a:moveTo>
                  <a:pt x="107019" y="0"/>
                </a:moveTo>
                <a:lnTo>
                  <a:pt x="5556419" y="0"/>
                </a:lnTo>
                <a:cubicBezTo>
                  <a:pt x="5615524" y="0"/>
                  <a:pt x="5663438" y="47914"/>
                  <a:pt x="5663438" y="107019"/>
                </a:cubicBezTo>
                <a:lnTo>
                  <a:pt x="5663438" y="1649985"/>
                </a:lnTo>
                <a:cubicBezTo>
                  <a:pt x="5663438" y="1709090"/>
                  <a:pt x="5615524" y="1757004"/>
                  <a:pt x="5556419" y="1757004"/>
                </a:cubicBezTo>
                <a:lnTo>
                  <a:pt x="107019" y="1757004"/>
                </a:lnTo>
                <a:cubicBezTo>
                  <a:pt x="47914" y="1757004"/>
                  <a:pt x="0" y="1709090"/>
                  <a:pt x="0" y="1649985"/>
                </a:cubicBezTo>
                <a:lnTo>
                  <a:pt x="0" y="107019"/>
                </a:lnTo>
                <a:cubicBezTo>
                  <a:pt x="0" y="47954"/>
                  <a:pt x="47954" y="0"/>
                  <a:pt x="107019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>
                  <a:alpha val="30000"/>
                </a:srgbClr>
              </a:gs>
              <a:gs pos="100000">
                <a:srgbClr val="6366F1">
                  <a:alpha val="10000"/>
                </a:srgbClr>
              </a:gs>
            </a:gsLst>
            <a:lin ang="2700000" scaled="1"/>
          </a:gradFill>
          <a:ln w="12700">
            <a:solidFill>
              <a:srgbClr val="6366F1"/>
            </a:solidFill>
            <a:prstDash val="solid"/>
          </a:ln>
        </p:spPr>
      </p:sp>
      <p:sp>
        <p:nvSpPr>
          <p:cNvPr id="63" name="Shape 60"/>
          <p:cNvSpPr/>
          <p:nvPr/>
        </p:nvSpPr>
        <p:spPr>
          <a:xfrm>
            <a:off x="6341685" y="4459400"/>
            <a:ext cx="160538" cy="160538"/>
          </a:xfrm>
          <a:custGeom>
            <a:avLst/>
            <a:gdLst/>
            <a:ahLst/>
            <a:cxnLst/>
            <a:rect l="l" t="t" r="r" b="b"/>
            <a:pathLst>
              <a:path w="160538" h="160538">
                <a:moveTo>
                  <a:pt x="140471" y="80269"/>
                </a:moveTo>
                <a:cubicBezTo>
                  <a:pt x="140471" y="47043"/>
                  <a:pt x="113496" y="20067"/>
                  <a:pt x="80269" y="20067"/>
                </a:cubicBezTo>
                <a:cubicBezTo>
                  <a:pt x="47043" y="20067"/>
                  <a:pt x="20067" y="47043"/>
                  <a:pt x="20067" y="80269"/>
                </a:cubicBezTo>
                <a:cubicBezTo>
                  <a:pt x="20067" y="113496"/>
                  <a:pt x="47043" y="140471"/>
                  <a:pt x="80269" y="140471"/>
                </a:cubicBezTo>
                <a:cubicBezTo>
                  <a:pt x="113496" y="140471"/>
                  <a:pt x="140471" y="113496"/>
                  <a:pt x="140471" y="80269"/>
                </a:cubicBezTo>
                <a:close/>
                <a:moveTo>
                  <a:pt x="0" y="80269"/>
                </a:moveTo>
                <a:cubicBezTo>
                  <a:pt x="0" y="35967"/>
                  <a:pt x="35967" y="0"/>
                  <a:pt x="80269" y="0"/>
                </a:cubicBezTo>
                <a:cubicBezTo>
                  <a:pt x="124571" y="0"/>
                  <a:pt x="160538" y="35967"/>
                  <a:pt x="160538" y="80269"/>
                </a:cubicBezTo>
                <a:cubicBezTo>
                  <a:pt x="160538" y="124571"/>
                  <a:pt x="124571" y="160538"/>
                  <a:pt x="80269" y="160538"/>
                </a:cubicBezTo>
                <a:cubicBezTo>
                  <a:pt x="35967" y="160538"/>
                  <a:pt x="0" y="124571"/>
                  <a:pt x="0" y="80269"/>
                </a:cubicBezTo>
                <a:close/>
                <a:moveTo>
                  <a:pt x="80269" y="105353"/>
                </a:moveTo>
                <a:cubicBezTo>
                  <a:pt x="94114" y="105353"/>
                  <a:pt x="105353" y="94114"/>
                  <a:pt x="105353" y="80269"/>
                </a:cubicBezTo>
                <a:cubicBezTo>
                  <a:pt x="105353" y="66425"/>
                  <a:pt x="94114" y="55185"/>
                  <a:pt x="80269" y="55185"/>
                </a:cubicBezTo>
                <a:cubicBezTo>
                  <a:pt x="66425" y="55185"/>
                  <a:pt x="55185" y="66425"/>
                  <a:pt x="55185" y="80269"/>
                </a:cubicBezTo>
                <a:cubicBezTo>
                  <a:pt x="55185" y="94114"/>
                  <a:pt x="66425" y="105353"/>
                  <a:pt x="80269" y="105353"/>
                </a:cubicBezTo>
                <a:close/>
                <a:moveTo>
                  <a:pt x="80269" y="35118"/>
                </a:moveTo>
                <a:cubicBezTo>
                  <a:pt x="105189" y="35118"/>
                  <a:pt x="125421" y="55349"/>
                  <a:pt x="125421" y="80269"/>
                </a:cubicBezTo>
                <a:cubicBezTo>
                  <a:pt x="125421" y="105189"/>
                  <a:pt x="105189" y="125421"/>
                  <a:pt x="80269" y="125421"/>
                </a:cubicBezTo>
                <a:cubicBezTo>
                  <a:pt x="55349" y="125421"/>
                  <a:pt x="35118" y="105189"/>
                  <a:pt x="35118" y="80269"/>
                </a:cubicBezTo>
                <a:cubicBezTo>
                  <a:pt x="35118" y="55349"/>
                  <a:pt x="55349" y="35118"/>
                  <a:pt x="80269" y="35118"/>
                </a:cubicBezTo>
                <a:close/>
                <a:moveTo>
                  <a:pt x="70236" y="80269"/>
                </a:moveTo>
                <a:cubicBezTo>
                  <a:pt x="70236" y="74731"/>
                  <a:pt x="74731" y="70236"/>
                  <a:pt x="80269" y="70236"/>
                </a:cubicBezTo>
                <a:cubicBezTo>
                  <a:pt x="85807" y="70236"/>
                  <a:pt x="90303" y="74731"/>
                  <a:pt x="90303" y="80269"/>
                </a:cubicBezTo>
                <a:cubicBezTo>
                  <a:pt x="90303" y="85807"/>
                  <a:pt x="85807" y="90303"/>
                  <a:pt x="80269" y="90303"/>
                </a:cubicBezTo>
                <a:cubicBezTo>
                  <a:pt x="74731" y="90303"/>
                  <a:pt x="70236" y="85807"/>
                  <a:pt x="70236" y="8026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4" name="Text 61"/>
          <p:cNvSpPr/>
          <p:nvPr/>
        </p:nvSpPr>
        <p:spPr>
          <a:xfrm>
            <a:off x="6524520" y="4414806"/>
            <a:ext cx="5244255" cy="249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4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Business Applications</a:t>
            </a:r>
            <a:endParaRPr lang="en-US" sz="1600" dirty="0"/>
          </a:p>
        </p:txBody>
      </p:sp>
      <p:sp>
        <p:nvSpPr>
          <p:cNvPr id="65" name="Shape 62"/>
          <p:cNvSpPr/>
          <p:nvPr/>
        </p:nvSpPr>
        <p:spPr>
          <a:xfrm>
            <a:off x="6323847" y="4776018"/>
            <a:ext cx="2639965" cy="508372"/>
          </a:xfrm>
          <a:custGeom>
            <a:avLst/>
            <a:gdLst/>
            <a:ahLst/>
            <a:cxnLst/>
            <a:rect l="l" t="t" r="r" b="b"/>
            <a:pathLst>
              <a:path w="2639965" h="508372">
                <a:moveTo>
                  <a:pt x="71350" y="0"/>
                </a:moveTo>
                <a:lnTo>
                  <a:pt x="2568615" y="0"/>
                </a:lnTo>
                <a:cubicBezTo>
                  <a:pt x="2608020" y="0"/>
                  <a:pt x="2639965" y="31944"/>
                  <a:pt x="2639965" y="71350"/>
                </a:cubicBezTo>
                <a:lnTo>
                  <a:pt x="2639965" y="437022"/>
                </a:lnTo>
                <a:cubicBezTo>
                  <a:pt x="2639965" y="476401"/>
                  <a:pt x="2607994" y="508372"/>
                  <a:pt x="2568615" y="508372"/>
                </a:cubicBezTo>
                <a:lnTo>
                  <a:pt x="71350" y="508372"/>
                </a:lnTo>
                <a:cubicBezTo>
                  <a:pt x="31944" y="508372"/>
                  <a:pt x="0" y="476427"/>
                  <a:pt x="0" y="437022"/>
                </a:cubicBezTo>
                <a:lnTo>
                  <a:pt x="0" y="71350"/>
                </a:lnTo>
                <a:cubicBezTo>
                  <a:pt x="0" y="31944"/>
                  <a:pt x="31944" y="0"/>
                  <a:pt x="71350" y="0"/>
                </a:cubicBezTo>
                <a:close/>
              </a:path>
            </a:pathLst>
          </a:custGeom>
          <a:solidFill>
            <a:srgbClr val="191919">
              <a:alpha val="50196"/>
            </a:srgbClr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6" name="Shape 63"/>
          <p:cNvSpPr/>
          <p:nvPr/>
        </p:nvSpPr>
        <p:spPr>
          <a:xfrm>
            <a:off x="7554781" y="4869665"/>
            <a:ext cx="180606" cy="160538"/>
          </a:xfrm>
          <a:custGeom>
            <a:avLst/>
            <a:gdLst/>
            <a:ahLst/>
            <a:cxnLst/>
            <a:rect l="l" t="t" r="r" b="b"/>
            <a:pathLst>
              <a:path w="180606" h="160538">
                <a:moveTo>
                  <a:pt x="90303" y="10034"/>
                </a:moveTo>
                <a:cubicBezTo>
                  <a:pt x="64968" y="10034"/>
                  <a:pt x="44681" y="21572"/>
                  <a:pt x="29913" y="35306"/>
                </a:cubicBezTo>
                <a:cubicBezTo>
                  <a:pt x="15239" y="48945"/>
                  <a:pt x="5424" y="65219"/>
                  <a:pt x="753" y="76413"/>
                </a:cubicBezTo>
                <a:cubicBezTo>
                  <a:pt x="-282" y="78890"/>
                  <a:pt x="-282" y="81649"/>
                  <a:pt x="753" y="84126"/>
                </a:cubicBezTo>
                <a:cubicBezTo>
                  <a:pt x="5424" y="95320"/>
                  <a:pt x="15239" y="111624"/>
                  <a:pt x="29913" y="125232"/>
                </a:cubicBezTo>
                <a:cubicBezTo>
                  <a:pt x="44681" y="138935"/>
                  <a:pt x="64968" y="150505"/>
                  <a:pt x="90303" y="150505"/>
                </a:cubicBezTo>
                <a:cubicBezTo>
                  <a:pt x="115638" y="150505"/>
                  <a:pt x="135925" y="138966"/>
                  <a:pt x="150693" y="125232"/>
                </a:cubicBezTo>
                <a:cubicBezTo>
                  <a:pt x="165367" y="111593"/>
                  <a:pt x="175181" y="95320"/>
                  <a:pt x="179853" y="84126"/>
                </a:cubicBezTo>
                <a:cubicBezTo>
                  <a:pt x="180888" y="81649"/>
                  <a:pt x="180888" y="78890"/>
                  <a:pt x="179853" y="76413"/>
                </a:cubicBezTo>
                <a:cubicBezTo>
                  <a:pt x="175181" y="65219"/>
                  <a:pt x="165367" y="48914"/>
                  <a:pt x="150693" y="35306"/>
                </a:cubicBezTo>
                <a:cubicBezTo>
                  <a:pt x="135925" y="21604"/>
                  <a:pt x="115638" y="10034"/>
                  <a:pt x="90303" y="10034"/>
                </a:cubicBezTo>
                <a:close/>
                <a:moveTo>
                  <a:pt x="45151" y="80269"/>
                </a:moveTo>
                <a:cubicBezTo>
                  <a:pt x="45151" y="55349"/>
                  <a:pt x="65383" y="35118"/>
                  <a:pt x="90303" y="35118"/>
                </a:cubicBezTo>
                <a:cubicBezTo>
                  <a:pt x="115223" y="35118"/>
                  <a:pt x="135454" y="55349"/>
                  <a:pt x="135454" y="80269"/>
                </a:cubicBezTo>
                <a:cubicBezTo>
                  <a:pt x="135454" y="105189"/>
                  <a:pt x="115223" y="125421"/>
                  <a:pt x="90303" y="125421"/>
                </a:cubicBezTo>
                <a:cubicBezTo>
                  <a:pt x="65383" y="125421"/>
                  <a:pt x="45151" y="105189"/>
                  <a:pt x="45151" y="80269"/>
                </a:cubicBezTo>
                <a:close/>
                <a:moveTo>
                  <a:pt x="90303" y="60202"/>
                </a:moveTo>
                <a:cubicBezTo>
                  <a:pt x="90303" y="71270"/>
                  <a:pt x="81304" y="80269"/>
                  <a:pt x="70236" y="80269"/>
                </a:cubicBezTo>
                <a:cubicBezTo>
                  <a:pt x="66630" y="80269"/>
                  <a:pt x="63243" y="79329"/>
                  <a:pt x="60296" y="77635"/>
                </a:cubicBezTo>
                <a:cubicBezTo>
                  <a:pt x="59982" y="81053"/>
                  <a:pt x="60265" y="84565"/>
                  <a:pt x="61205" y="88045"/>
                </a:cubicBezTo>
                <a:cubicBezTo>
                  <a:pt x="65501" y="104099"/>
                  <a:pt x="82025" y="113631"/>
                  <a:pt x="98079" y="109335"/>
                </a:cubicBezTo>
                <a:cubicBezTo>
                  <a:pt x="114133" y="105040"/>
                  <a:pt x="123665" y="88516"/>
                  <a:pt x="119369" y="72462"/>
                </a:cubicBezTo>
                <a:cubicBezTo>
                  <a:pt x="115544" y="58132"/>
                  <a:pt x="101967" y="49008"/>
                  <a:pt x="87669" y="50262"/>
                </a:cubicBezTo>
                <a:cubicBezTo>
                  <a:pt x="89331" y="53178"/>
                  <a:pt x="90303" y="56565"/>
                  <a:pt x="90303" y="60202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7" name="Text 64"/>
          <p:cNvSpPr/>
          <p:nvPr/>
        </p:nvSpPr>
        <p:spPr>
          <a:xfrm>
            <a:off x="6372901" y="5065879"/>
            <a:ext cx="2541858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43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 Opinion</a:t>
            </a:r>
            <a:endParaRPr lang="en-US" sz="1600" dirty="0"/>
          </a:p>
        </p:txBody>
      </p:sp>
      <p:sp>
        <p:nvSpPr>
          <p:cNvPr id="68" name="Shape 65"/>
          <p:cNvSpPr/>
          <p:nvPr/>
        </p:nvSpPr>
        <p:spPr>
          <a:xfrm>
            <a:off x="9042131" y="4776018"/>
            <a:ext cx="2639965" cy="508372"/>
          </a:xfrm>
          <a:custGeom>
            <a:avLst/>
            <a:gdLst/>
            <a:ahLst/>
            <a:cxnLst/>
            <a:rect l="l" t="t" r="r" b="b"/>
            <a:pathLst>
              <a:path w="2639965" h="508372">
                <a:moveTo>
                  <a:pt x="71350" y="0"/>
                </a:moveTo>
                <a:lnTo>
                  <a:pt x="2568615" y="0"/>
                </a:lnTo>
                <a:cubicBezTo>
                  <a:pt x="2608020" y="0"/>
                  <a:pt x="2639965" y="31944"/>
                  <a:pt x="2639965" y="71350"/>
                </a:cubicBezTo>
                <a:lnTo>
                  <a:pt x="2639965" y="437022"/>
                </a:lnTo>
                <a:cubicBezTo>
                  <a:pt x="2639965" y="476401"/>
                  <a:pt x="2607994" y="508372"/>
                  <a:pt x="2568615" y="508372"/>
                </a:cubicBezTo>
                <a:lnTo>
                  <a:pt x="71350" y="508372"/>
                </a:lnTo>
                <a:cubicBezTo>
                  <a:pt x="31944" y="508372"/>
                  <a:pt x="0" y="476427"/>
                  <a:pt x="0" y="437022"/>
                </a:cubicBezTo>
                <a:lnTo>
                  <a:pt x="0" y="71350"/>
                </a:lnTo>
                <a:cubicBezTo>
                  <a:pt x="0" y="31944"/>
                  <a:pt x="31944" y="0"/>
                  <a:pt x="71350" y="0"/>
                </a:cubicBezTo>
                <a:close/>
              </a:path>
            </a:pathLst>
          </a:custGeom>
          <a:solidFill>
            <a:srgbClr val="191919">
              <a:alpha val="50196"/>
            </a:srgbClr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9" name="Shape 66"/>
          <p:cNvSpPr/>
          <p:nvPr/>
        </p:nvSpPr>
        <p:spPr>
          <a:xfrm>
            <a:off x="10263031" y="4869665"/>
            <a:ext cx="200673" cy="160538"/>
          </a:xfrm>
          <a:custGeom>
            <a:avLst/>
            <a:gdLst/>
            <a:ahLst/>
            <a:cxnLst/>
            <a:rect l="l" t="t" r="r" b="b"/>
            <a:pathLst>
              <a:path w="200673" h="160538">
                <a:moveTo>
                  <a:pt x="100337" y="5017"/>
                </a:moveTo>
                <a:cubicBezTo>
                  <a:pt x="118334" y="5017"/>
                  <a:pt x="132946" y="19629"/>
                  <a:pt x="132946" y="37626"/>
                </a:cubicBezTo>
                <a:cubicBezTo>
                  <a:pt x="132946" y="55624"/>
                  <a:pt x="118334" y="70236"/>
                  <a:pt x="100337" y="70236"/>
                </a:cubicBezTo>
                <a:cubicBezTo>
                  <a:pt x="82339" y="70236"/>
                  <a:pt x="67727" y="55624"/>
                  <a:pt x="67727" y="37626"/>
                </a:cubicBezTo>
                <a:cubicBezTo>
                  <a:pt x="67727" y="19629"/>
                  <a:pt x="82339" y="5017"/>
                  <a:pt x="100337" y="5017"/>
                </a:cubicBezTo>
                <a:close/>
                <a:moveTo>
                  <a:pt x="30101" y="27593"/>
                </a:moveTo>
                <a:cubicBezTo>
                  <a:pt x="42561" y="27593"/>
                  <a:pt x="52677" y="37708"/>
                  <a:pt x="52677" y="50168"/>
                </a:cubicBezTo>
                <a:cubicBezTo>
                  <a:pt x="52677" y="62628"/>
                  <a:pt x="42561" y="72744"/>
                  <a:pt x="30101" y="72744"/>
                </a:cubicBezTo>
                <a:cubicBezTo>
                  <a:pt x="17641" y="72744"/>
                  <a:pt x="7525" y="62628"/>
                  <a:pt x="7525" y="50168"/>
                </a:cubicBezTo>
                <a:cubicBezTo>
                  <a:pt x="7525" y="37708"/>
                  <a:pt x="17641" y="27593"/>
                  <a:pt x="30101" y="27593"/>
                </a:cubicBezTo>
                <a:close/>
                <a:moveTo>
                  <a:pt x="0" y="130437"/>
                </a:moveTo>
                <a:cubicBezTo>
                  <a:pt x="0" y="108269"/>
                  <a:pt x="17967" y="90303"/>
                  <a:pt x="40135" y="90303"/>
                </a:cubicBezTo>
                <a:cubicBezTo>
                  <a:pt x="44148" y="90303"/>
                  <a:pt x="48036" y="90899"/>
                  <a:pt x="51705" y="91996"/>
                </a:cubicBezTo>
                <a:cubicBezTo>
                  <a:pt x="41389" y="103535"/>
                  <a:pt x="35118" y="118773"/>
                  <a:pt x="35118" y="135454"/>
                </a:cubicBezTo>
                <a:lnTo>
                  <a:pt x="35118" y="140471"/>
                </a:lnTo>
                <a:cubicBezTo>
                  <a:pt x="35118" y="144046"/>
                  <a:pt x="35870" y="147432"/>
                  <a:pt x="37219" y="150505"/>
                </a:cubicBezTo>
                <a:lnTo>
                  <a:pt x="10034" y="150505"/>
                </a:lnTo>
                <a:cubicBezTo>
                  <a:pt x="4484" y="150505"/>
                  <a:pt x="0" y="146021"/>
                  <a:pt x="0" y="140471"/>
                </a:cubicBezTo>
                <a:lnTo>
                  <a:pt x="0" y="130437"/>
                </a:lnTo>
                <a:close/>
                <a:moveTo>
                  <a:pt x="163454" y="150505"/>
                </a:moveTo>
                <a:cubicBezTo>
                  <a:pt x="164803" y="147432"/>
                  <a:pt x="165555" y="144046"/>
                  <a:pt x="165555" y="140471"/>
                </a:cubicBezTo>
                <a:lnTo>
                  <a:pt x="165555" y="135454"/>
                </a:lnTo>
                <a:cubicBezTo>
                  <a:pt x="165555" y="118773"/>
                  <a:pt x="159284" y="103535"/>
                  <a:pt x="148968" y="91996"/>
                </a:cubicBezTo>
                <a:cubicBezTo>
                  <a:pt x="152637" y="90899"/>
                  <a:pt x="156525" y="90303"/>
                  <a:pt x="160538" y="90303"/>
                </a:cubicBezTo>
                <a:cubicBezTo>
                  <a:pt x="182707" y="90303"/>
                  <a:pt x="200673" y="108269"/>
                  <a:pt x="200673" y="130437"/>
                </a:cubicBezTo>
                <a:lnTo>
                  <a:pt x="200673" y="140471"/>
                </a:lnTo>
                <a:cubicBezTo>
                  <a:pt x="200673" y="146021"/>
                  <a:pt x="196189" y="150505"/>
                  <a:pt x="190639" y="150505"/>
                </a:cubicBezTo>
                <a:lnTo>
                  <a:pt x="163454" y="150505"/>
                </a:lnTo>
                <a:close/>
                <a:moveTo>
                  <a:pt x="147996" y="50168"/>
                </a:moveTo>
                <a:cubicBezTo>
                  <a:pt x="147996" y="37708"/>
                  <a:pt x="158112" y="27593"/>
                  <a:pt x="170572" y="27593"/>
                </a:cubicBezTo>
                <a:cubicBezTo>
                  <a:pt x="183032" y="27593"/>
                  <a:pt x="193148" y="37708"/>
                  <a:pt x="193148" y="50168"/>
                </a:cubicBezTo>
                <a:cubicBezTo>
                  <a:pt x="193148" y="62628"/>
                  <a:pt x="183032" y="72744"/>
                  <a:pt x="170572" y="72744"/>
                </a:cubicBezTo>
                <a:cubicBezTo>
                  <a:pt x="158112" y="72744"/>
                  <a:pt x="147996" y="62628"/>
                  <a:pt x="147996" y="50168"/>
                </a:cubicBezTo>
                <a:close/>
                <a:moveTo>
                  <a:pt x="50168" y="135454"/>
                </a:moveTo>
                <a:cubicBezTo>
                  <a:pt x="50168" y="107736"/>
                  <a:pt x="72619" y="85286"/>
                  <a:pt x="100337" y="85286"/>
                </a:cubicBezTo>
                <a:cubicBezTo>
                  <a:pt x="128054" y="85286"/>
                  <a:pt x="150505" y="107736"/>
                  <a:pt x="150505" y="135454"/>
                </a:cubicBezTo>
                <a:lnTo>
                  <a:pt x="150505" y="140471"/>
                </a:lnTo>
                <a:cubicBezTo>
                  <a:pt x="150505" y="146021"/>
                  <a:pt x="146021" y="150505"/>
                  <a:pt x="140471" y="150505"/>
                </a:cubicBezTo>
                <a:lnTo>
                  <a:pt x="60202" y="150505"/>
                </a:lnTo>
                <a:cubicBezTo>
                  <a:pt x="54652" y="150505"/>
                  <a:pt x="50168" y="146021"/>
                  <a:pt x="50168" y="140471"/>
                </a:cubicBezTo>
                <a:lnTo>
                  <a:pt x="50168" y="135454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70" name="Text 67"/>
          <p:cNvSpPr/>
          <p:nvPr/>
        </p:nvSpPr>
        <p:spPr>
          <a:xfrm>
            <a:off x="9091184" y="5065879"/>
            <a:ext cx="2541858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43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Behavior</a:t>
            </a:r>
            <a:endParaRPr lang="en-US" sz="1600" dirty="0"/>
          </a:p>
        </p:txBody>
      </p:sp>
      <p:sp>
        <p:nvSpPr>
          <p:cNvPr id="71" name="Shape 68"/>
          <p:cNvSpPr/>
          <p:nvPr/>
        </p:nvSpPr>
        <p:spPr>
          <a:xfrm>
            <a:off x="6323847" y="5364658"/>
            <a:ext cx="2639965" cy="508372"/>
          </a:xfrm>
          <a:custGeom>
            <a:avLst/>
            <a:gdLst/>
            <a:ahLst/>
            <a:cxnLst/>
            <a:rect l="l" t="t" r="r" b="b"/>
            <a:pathLst>
              <a:path w="2639965" h="508372">
                <a:moveTo>
                  <a:pt x="71350" y="0"/>
                </a:moveTo>
                <a:lnTo>
                  <a:pt x="2568615" y="0"/>
                </a:lnTo>
                <a:cubicBezTo>
                  <a:pt x="2608020" y="0"/>
                  <a:pt x="2639965" y="31944"/>
                  <a:pt x="2639965" y="71350"/>
                </a:cubicBezTo>
                <a:lnTo>
                  <a:pt x="2639965" y="437022"/>
                </a:lnTo>
                <a:cubicBezTo>
                  <a:pt x="2639965" y="476401"/>
                  <a:pt x="2607994" y="508372"/>
                  <a:pt x="2568615" y="508372"/>
                </a:cubicBezTo>
                <a:lnTo>
                  <a:pt x="71350" y="508372"/>
                </a:lnTo>
                <a:cubicBezTo>
                  <a:pt x="31944" y="508372"/>
                  <a:pt x="0" y="476427"/>
                  <a:pt x="0" y="437022"/>
                </a:cubicBezTo>
                <a:lnTo>
                  <a:pt x="0" y="71350"/>
                </a:lnTo>
                <a:cubicBezTo>
                  <a:pt x="0" y="31944"/>
                  <a:pt x="31944" y="0"/>
                  <a:pt x="71350" y="0"/>
                </a:cubicBezTo>
                <a:close/>
              </a:path>
            </a:pathLst>
          </a:custGeom>
          <a:solidFill>
            <a:srgbClr val="191919">
              <a:alpha val="50196"/>
            </a:srgbClr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72" name="Shape 69"/>
          <p:cNvSpPr/>
          <p:nvPr/>
        </p:nvSpPr>
        <p:spPr>
          <a:xfrm>
            <a:off x="7554781" y="5458306"/>
            <a:ext cx="180606" cy="160538"/>
          </a:xfrm>
          <a:custGeom>
            <a:avLst/>
            <a:gdLst/>
            <a:ahLst/>
            <a:cxnLst/>
            <a:rect l="l" t="t" r="r" b="b"/>
            <a:pathLst>
              <a:path w="180606" h="160538">
                <a:moveTo>
                  <a:pt x="160664" y="75252"/>
                </a:moveTo>
                <a:lnTo>
                  <a:pt x="105479" y="75252"/>
                </a:lnTo>
                <a:cubicBezTo>
                  <a:pt x="99929" y="75252"/>
                  <a:pt x="95445" y="70769"/>
                  <a:pt x="95445" y="65219"/>
                </a:cubicBezTo>
                <a:lnTo>
                  <a:pt x="95445" y="10034"/>
                </a:lnTo>
                <a:cubicBezTo>
                  <a:pt x="95445" y="4484"/>
                  <a:pt x="99960" y="-63"/>
                  <a:pt x="105447" y="658"/>
                </a:cubicBezTo>
                <a:cubicBezTo>
                  <a:pt x="138997" y="5111"/>
                  <a:pt x="165587" y="31700"/>
                  <a:pt x="170039" y="65250"/>
                </a:cubicBezTo>
                <a:cubicBezTo>
                  <a:pt x="170760" y="70737"/>
                  <a:pt x="166214" y="75252"/>
                  <a:pt x="160664" y="75252"/>
                </a:cubicBezTo>
                <a:close/>
                <a:moveTo>
                  <a:pt x="69797" y="11664"/>
                </a:moveTo>
                <a:cubicBezTo>
                  <a:pt x="75472" y="10473"/>
                  <a:pt x="80395" y="15113"/>
                  <a:pt x="80395" y="20914"/>
                </a:cubicBezTo>
                <a:lnTo>
                  <a:pt x="80395" y="82778"/>
                </a:lnTo>
                <a:cubicBezTo>
                  <a:pt x="80395" y="84534"/>
                  <a:pt x="81022" y="86227"/>
                  <a:pt x="82119" y="87575"/>
                </a:cubicBezTo>
                <a:lnTo>
                  <a:pt x="123539" y="137555"/>
                </a:lnTo>
                <a:cubicBezTo>
                  <a:pt x="127208" y="141976"/>
                  <a:pt x="126424" y="148655"/>
                  <a:pt x="121376" y="151383"/>
                </a:cubicBezTo>
                <a:cubicBezTo>
                  <a:pt x="110684" y="157215"/>
                  <a:pt x="98424" y="160538"/>
                  <a:pt x="85411" y="160538"/>
                </a:cubicBezTo>
                <a:cubicBezTo>
                  <a:pt x="43866" y="160538"/>
                  <a:pt x="10159" y="126832"/>
                  <a:pt x="10159" y="85286"/>
                </a:cubicBezTo>
                <a:cubicBezTo>
                  <a:pt x="10159" y="49071"/>
                  <a:pt x="35714" y="18844"/>
                  <a:pt x="69797" y="11664"/>
                </a:cubicBezTo>
                <a:close/>
                <a:moveTo>
                  <a:pt x="149815" y="90303"/>
                </a:moveTo>
                <a:lnTo>
                  <a:pt x="169882" y="90303"/>
                </a:lnTo>
                <a:cubicBezTo>
                  <a:pt x="175683" y="90303"/>
                  <a:pt x="180324" y="95226"/>
                  <a:pt x="179132" y="100901"/>
                </a:cubicBezTo>
                <a:cubicBezTo>
                  <a:pt x="175934" y="116077"/>
                  <a:pt x="168158" y="129560"/>
                  <a:pt x="157309" y="139844"/>
                </a:cubicBezTo>
                <a:cubicBezTo>
                  <a:pt x="153452" y="143513"/>
                  <a:pt x="147401" y="142729"/>
                  <a:pt x="144014" y="138621"/>
                </a:cubicBezTo>
                <a:lnTo>
                  <a:pt x="117550" y="106733"/>
                </a:lnTo>
                <a:cubicBezTo>
                  <a:pt x="112126" y="100180"/>
                  <a:pt x="116798" y="90303"/>
                  <a:pt x="125264" y="90303"/>
                </a:cubicBezTo>
                <a:lnTo>
                  <a:pt x="149784" y="90303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73" name="Text 70"/>
          <p:cNvSpPr/>
          <p:nvPr/>
        </p:nvSpPr>
        <p:spPr>
          <a:xfrm>
            <a:off x="6372901" y="5654519"/>
            <a:ext cx="2541858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43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Decisions</a:t>
            </a:r>
            <a:endParaRPr lang="en-US" sz="1600" dirty="0"/>
          </a:p>
        </p:txBody>
      </p:sp>
      <p:sp>
        <p:nvSpPr>
          <p:cNvPr id="74" name="Shape 71"/>
          <p:cNvSpPr/>
          <p:nvPr/>
        </p:nvSpPr>
        <p:spPr>
          <a:xfrm>
            <a:off x="9042131" y="5364658"/>
            <a:ext cx="2639965" cy="508372"/>
          </a:xfrm>
          <a:custGeom>
            <a:avLst/>
            <a:gdLst/>
            <a:ahLst/>
            <a:cxnLst/>
            <a:rect l="l" t="t" r="r" b="b"/>
            <a:pathLst>
              <a:path w="2639965" h="508372">
                <a:moveTo>
                  <a:pt x="71350" y="0"/>
                </a:moveTo>
                <a:lnTo>
                  <a:pt x="2568615" y="0"/>
                </a:lnTo>
                <a:cubicBezTo>
                  <a:pt x="2608020" y="0"/>
                  <a:pt x="2639965" y="31944"/>
                  <a:pt x="2639965" y="71350"/>
                </a:cubicBezTo>
                <a:lnTo>
                  <a:pt x="2639965" y="437022"/>
                </a:lnTo>
                <a:cubicBezTo>
                  <a:pt x="2639965" y="476401"/>
                  <a:pt x="2607994" y="508372"/>
                  <a:pt x="2568615" y="508372"/>
                </a:cubicBezTo>
                <a:lnTo>
                  <a:pt x="71350" y="508372"/>
                </a:lnTo>
                <a:cubicBezTo>
                  <a:pt x="31944" y="508372"/>
                  <a:pt x="0" y="476427"/>
                  <a:pt x="0" y="437022"/>
                </a:cubicBezTo>
                <a:lnTo>
                  <a:pt x="0" y="71350"/>
                </a:lnTo>
                <a:cubicBezTo>
                  <a:pt x="0" y="31944"/>
                  <a:pt x="31944" y="0"/>
                  <a:pt x="71350" y="0"/>
                </a:cubicBezTo>
                <a:close/>
              </a:path>
            </a:pathLst>
          </a:custGeom>
          <a:solidFill>
            <a:srgbClr val="191919">
              <a:alpha val="50196"/>
            </a:srgbClr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75" name="Shape 72"/>
          <p:cNvSpPr/>
          <p:nvPr/>
        </p:nvSpPr>
        <p:spPr>
          <a:xfrm>
            <a:off x="10283098" y="5458306"/>
            <a:ext cx="160538" cy="160538"/>
          </a:xfrm>
          <a:custGeom>
            <a:avLst/>
            <a:gdLst/>
            <a:ahLst/>
            <a:cxnLst/>
            <a:rect l="l" t="t" r="r" b="b"/>
            <a:pathLst>
              <a:path w="160538" h="160538">
                <a:moveTo>
                  <a:pt x="80269" y="0"/>
                </a:moveTo>
                <a:cubicBezTo>
                  <a:pt x="81712" y="0"/>
                  <a:pt x="83154" y="314"/>
                  <a:pt x="84471" y="909"/>
                </a:cubicBezTo>
                <a:lnTo>
                  <a:pt x="143544" y="25962"/>
                </a:lnTo>
                <a:cubicBezTo>
                  <a:pt x="150442" y="28878"/>
                  <a:pt x="155584" y="35682"/>
                  <a:pt x="155553" y="43897"/>
                </a:cubicBezTo>
                <a:cubicBezTo>
                  <a:pt x="155396" y="75002"/>
                  <a:pt x="142603" y="131911"/>
                  <a:pt x="88578" y="157779"/>
                </a:cubicBezTo>
                <a:cubicBezTo>
                  <a:pt x="83342" y="160288"/>
                  <a:pt x="77259" y="160288"/>
                  <a:pt x="72023" y="157779"/>
                </a:cubicBezTo>
                <a:cubicBezTo>
                  <a:pt x="17967" y="131911"/>
                  <a:pt x="5205" y="75002"/>
                  <a:pt x="5048" y="43897"/>
                </a:cubicBezTo>
                <a:cubicBezTo>
                  <a:pt x="5017" y="35682"/>
                  <a:pt x="10159" y="28878"/>
                  <a:pt x="17057" y="25962"/>
                </a:cubicBezTo>
                <a:lnTo>
                  <a:pt x="76099" y="909"/>
                </a:lnTo>
                <a:cubicBezTo>
                  <a:pt x="77416" y="314"/>
                  <a:pt x="78827" y="0"/>
                  <a:pt x="80269" y="0"/>
                </a:cubicBezTo>
                <a:close/>
                <a:moveTo>
                  <a:pt x="80269" y="20945"/>
                </a:moveTo>
                <a:lnTo>
                  <a:pt x="80269" y="139499"/>
                </a:lnTo>
                <a:cubicBezTo>
                  <a:pt x="123539" y="118554"/>
                  <a:pt x="135172" y="72148"/>
                  <a:pt x="135454" y="44368"/>
                </a:cubicBezTo>
                <a:lnTo>
                  <a:pt x="80269" y="20977"/>
                </a:lnTo>
                <a:lnTo>
                  <a:pt x="80269" y="20977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76" name="Text 73"/>
          <p:cNvSpPr/>
          <p:nvPr/>
        </p:nvSpPr>
        <p:spPr>
          <a:xfrm>
            <a:off x="9091184" y="5654519"/>
            <a:ext cx="2541858" cy="142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43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Brand Reputation</a:t>
            </a:r>
            <a:endParaRPr lang="en-US" sz="1600" dirty="0"/>
          </a:p>
        </p:txBody>
      </p:sp>
      <p:sp>
        <p:nvSpPr>
          <p:cNvPr id="77" name="Shape 74"/>
          <p:cNvSpPr/>
          <p:nvPr/>
        </p:nvSpPr>
        <p:spPr>
          <a:xfrm>
            <a:off x="356752" y="6286221"/>
            <a:ext cx="11478496" cy="8919"/>
          </a:xfrm>
          <a:custGeom>
            <a:avLst/>
            <a:gdLst/>
            <a:ahLst/>
            <a:cxnLst/>
            <a:rect l="l" t="t" r="r" b="b"/>
            <a:pathLst>
              <a:path w="11478496" h="8919">
                <a:moveTo>
                  <a:pt x="0" y="0"/>
                </a:moveTo>
                <a:lnTo>
                  <a:pt x="11478496" y="0"/>
                </a:lnTo>
                <a:lnTo>
                  <a:pt x="11478496" y="8919"/>
                </a:lnTo>
                <a:lnTo>
                  <a:pt x="0" y="8919"/>
                </a:lnTo>
                <a:lnTo>
                  <a:pt x="0" y="0"/>
                </a:lnTo>
                <a:close/>
              </a:path>
            </a:pathLst>
          </a:custGeom>
          <a:solidFill>
            <a:srgbClr val="333333"/>
          </a:solidFill>
          <a:ln/>
        </p:spPr>
      </p:sp>
      <p:sp>
        <p:nvSpPr>
          <p:cNvPr id="80" name="Text 77"/>
          <p:cNvSpPr/>
          <p:nvPr/>
        </p:nvSpPr>
        <p:spPr>
          <a:xfrm>
            <a:off x="8690813" y="6486894"/>
            <a:ext cx="3148337" cy="1783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983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Group 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 75"/>
          <p:cNvSpPr/>
          <p:nvPr/>
        </p:nvSpPr>
        <p:spPr>
          <a:xfrm>
            <a:off x="4199860" y="2307265"/>
            <a:ext cx="4231759" cy="1860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66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Thank You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12307632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Table of Contents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414463"/>
            <a:ext cx="3648075" cy="1600200"/>
          </a:xfrm>
          <a:custGeom>
            <a:avLst/>
            <a:gdLst/>
            <a:ahLst/>
            <a:cxnLst/>
            <a:rect l="l" t="t" r="r" b="b"/>
            <a:pathLst>
              <a:path w="3648075" h="1600200">
                <a:moveTo>
                  <a:pt x="114302" y="0"/>
                </a:moveTo>
                <a:lnTo>
                  <a:pt x="3533773" y="0"/>
                </a:lnTo>
                <a:cubicBezTo>
                  <a:pt x="3596858" y="0"/>
                  <a:pt x="3648075" y="51217"/>
                  <a:pt x="3648075" y="114302"/>
                </a:cubicBezTo>
                <a:lnTo>
                  <a:pt x="3648075" y="1485898"/>
                </a:lnTo>
                <a:cubicBezTo>
                  <a:pt x="3648075" y="1548983"/>
                  <a:pt x="3596858" y="1600200"/>
                  <a:pt x="3533773" y="1600200"/>
                </a:cubicBezTo>
                <a:lnTo>
                  <a:pt x="114302" y="1600200"/>
                </a:lnTo>
                <a:cubicBezTo>
                  <a:pt x="51217" y="1600200"/>
                  <a:pt x="0" y="1548983"/>
                  <a:pt x="0" y="14858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9125" y="16478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571500" y="164782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228725" y="1647825"/>
            <a:ext cx="2667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Business Problem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28725" y="1990725"/>
            <a:ext cx="26384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Understanding the challenge of social media monitoring at scale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271963" y="1414463"/>
            <a:ext cx="3648075" cy="1600200"/>
          </a:xfrm>
          <a:custGeom>
            <a:avLst/>
            <a:gdLst/>
            <a:ahLst/>
            <a:cxnLst/>
            <a:rect l="l" t="t" r="r" b="b"/>
            <a:pathLst>
              <a:path w="3648075" h="1600200">
                <a:moveTo>
                  <a:pt x="114302" y="0"/>
                </a:moveTo>
                <a:lnTo>
                  <a:pt x="3533773" y="0"/>
                </a:lnTo>
                <a:cubicBezTo>
                  <a:pt x="3596858" y="0"/>
                  <a:pt x="3648075" y="51217"/>
                  <a:pt x="3648075" y="114302"/>
                </a:cubicBezTo>
                <a:lnTo>
                  <a:pt x="3648075" y="1485898"/>
                </a:lnTo>
                <a:cubicBezTo>
                  <a:pt x="3648075" y="1548983"/>
                  <a:pt x="3596858" y="1600200"/>
                  <a:pt x="3533773" y="1600200"/>
                </a:cubicBezTo>
                <a:lnTo>
                  <a:pt x="114302" y="1600200"/>
                </a:lnTo>
                <a:cubicBezTo>
                  <a:pt x="51217" y="1600200"/>
                  <a:pt x="0" y="1548983"/>
                  <a:pt x="0" y="14858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4505325" y="16478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4457700" y="164782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114925" y="1647825"/>
            <a:ext cx="2667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Objectives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114925" y="1990725"/>
            <a:ext cx="26384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Defining success metrics and development goals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158163" y="1414463"/>
            <a:ext cx="3648075" cy="1600200"/>
          </a:xfrm>
          <a:custGeom>
            <a:avLst/>
            <a:gdLst/>
            <a:ahLst/>
            <a:cxnLst/>
            <a:rect l="l" t="t" r="r" b="b"/>
            <a:pathLst>
              <a:path w="3648075" h="1600200">
                <a:moveTo>
                  <a:pt x="114302" y="0"/>
                </a:moveTo>
                <a:lnTo>
                  <a:pt x="3533773" y="0"/>
                </a:lnTo>
                <a:cubicBezTo>
                  <a:pt x="3596858" y="0"/>
                  <a:pt x="3648075" y="51217"/>
                  <a:pt x="3648075" y="114302"/>
                </a:cubicBezTo>
                <a:lnTo>
                  <a:pt x="3648075" y="1485898"/>
                </a:lnTo>
                <a:cubicBezTo>
                  <a:pt x="3648075" y="1548983"/>
                  <a:pt x="3596858" y="1600200"/>
                  <a:pt x="3533773" y="1600200"/>
                </a:cubicBezTo>
                <a:lnTo>
                  <a:pt x="114302" y="1600200"/>
                </a:lnTo>
                <a:cubicBezTo>
                  <a:pt x="51217" y="1600200"/>
                  <a:pt x="0" y="1548983"/>
                  <a:pt x="0" y="14858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8391525" y="16478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343900" y="164782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001125" y="1647825"/>
            <a:ext cx="2667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Dataset Overview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001125" y="1990725"/>
            <a:ext cx="26384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Exploring 9,093 tweets from SXSW conference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5763" y="3251895"/>
            <a:ext cx="3648075" cy="1600200"/>
          </a:xfrm>
          <a:custGeom>
            <a:avLst/>
            <a:gdLst/>
            <a:ahLst/>
            <a:cxnLst/>
            <a:rect l="l" t="t" r="r" b="b"/>
            <a:pathLst>
              <a:path w="3648075" h="1600200">
                <a:moveTo>
                  <a:pt x="114302" y="0"/>
                </a:moveTo>
                <a:lnTo>
                  <a:pt x="3533773" y="0"/>
                </a:lnTo>
                <a:cubicBezTo>
                  <a:pt x="3596858" y="0"/>
                  <a:pt x="3648075" y="51217"/>
                  <a:pt x="3648075" y="114302"/>
                </a:cubicBezTo>
                <a:lnTo>
                  <a:pt x="3648075" y="1485898"/>
                </a:lnTo>
                <a:cubicBezTo>
                  <a:pt x="3648075" y="1548983"/>
                  <a:pt x="3596858" y="1600200"/>
                  <a:pt x="3533773" y="1600200"/>
                </a:cubicBezTo>
                <a:lnTo>
                  <a:pt x="114302" y="1600200"/>
                </a:lnTo>
                <a:cubicBezTo>
                  <a:pt x="51217" y="1600200"/>
                  <a:pt x="0" y="1548983"/>
                  <a:pt x="0" y="14858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19125" y="3485257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571500" y="3485257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228725" y="3485257"/>
            <a:ext cx="2505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Understanding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28725" y="3828157"/>
            <a:ext cx="2476500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EDA findings and class imbalance analysis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271963" y="3251895"/>
            <a:ext cx="3648075" cy="1600200"/>
          </a:xfrm>
          <a:custGeom>
            <a:avLst/>
            <a:gdLst/>
            <a:ahLst/>
            <a:cxnLst/>
            <a:rect l="l" t="t" r="r" b="b"/>
            <a:pathLst>
              <a:path w="3648075" h="1600200">
                <a:moveTo>
                  <a:pt x="114302" y="0"/>
                </a:moveTo>
                <a:lnTo>
                  <a:pt x="3533773" y="0"/>
                </a:lnTo>
                <a:cubicBezTo>
                  <a:pt x="3596858" y="0"/>
                  <a:pt x="3648075" y="51217"/>
                  <a:pt x="3648075" y="114302"/>
                </a:cubicBezTo>
                <a:lnTo>
                  <a:pt x="3648075" y="1485898"/>
                </a:lnTo>
                <a:cubicBezTo>
                  <a:pt x="3648075" y="1548983"/>
                  <a:pt x="3596858" y="1600200"/>
                  <a:pt x="3533773" y="1600200"/>
                </a:cubicBezTo>
                <a:lnTo>
                  <a:pt x="114302" y="1600200"/>
                </a:lnTo>
                <a:cubicBezTo>
                  <a:pt x="51217" y="1600200"/>
                  <a:pt x="0" y="1548983"/>
                  <a:pt x="0" y="14858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4505325" y="3485257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4457700" y="3485257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114925" y="3485257"/>
            <a:ext cx="2667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Preprocessing Pipeline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114925" y="3828157"/>
            <a:ext cx="26384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cleaning and NLTK-based NLP processing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58163" y="3251895"/>
            <a:ext cx="3648075" cy="1600200"/>
          </a:xfrm>
          <a:custGeom>
            <a:avLst/>
            <a:gdLst/>
            <a:ahLst/>
            <a:cxnLst/>
            <a:rect l="l" t="t" r="r" b="b"/>
            <a:pathLst>
              <a:path w="3648075" h="1600200">
                <a:moveTo>
                  <a:pt x="114302" y="0"/>
                </a:moveTo>
                <a:lnTo>
                  <a:pt x="3533773" y="0"/>
                </a:lnTo>
                <a:cubicBezTo>
                  <a:pt x="3596858" y="0"/>
                  <a:pt x="3648075" y="51217"/>
                  <a:pt x="3648075" y="114302"/>
                </a:cubicBezTo>
                <a:lnTo>
                  <a:pt x="3648075" y="1485898"/>
                </a:lnTo>
                <a:cubicBezTo>
                  <a:pt x="3648075" y="1548983"/>
                  <a:pt x="3596858" y="1600200"/>
                  <a:pt x="3533773" y="1600200"/>
                </a:cubicBezTo>
                <a:lnTo>
                  <a:pt x="114302" y="1600200"/>
                </a:lnTo>
                <a:cubicBezTo>
                  <a:pt x="51217" y="1600200"/>
                  <a:pt x="0" y="1548983"/>
                  <a:pt x="0" y="14858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8391525" y="3485257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8343900" y="3485257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06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001125" y="3485257"/>
            <a:ext cx="2466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 Engineering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001125" y="3828157"/>
            <a:ext cx="2438400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TF-IDF vectorization and n-gram analysis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85763" y="5089475"/>
            <a:ext cx="3648075" cy="1381125"/>
          </a:xfrm>
          <a:custGeom>
            <a:avLst/>
            <a:gdLst/>
            <a:ahLst/>
            <a:cxnLst/>
            <a:rect l="l" t="t" r="r" b="b"/>
            <a:pathLst>
              <a:path w="3648075" h="1381125">
                <a:moveTo>
                  <a:pt x="114302" y="0"/>
                </a:moveTo>
                <a:lnTo>
                  <a:pt x="3533773" y="0"/>
                </a:lnTo>
                <a:cubicBezTo>
                  <a:pt x="3596900" y="0"/>
                  <a:pt x="3648075" y="51175"/>
                  <a:pt x="3648075" y="114302"/>
                </a:cubicBezTo>
                <a:lnTo>
                  <a:pt x="3648075" y="1266823"/>
                </a:lnTo>
                <a:cubicBezTo>
                  <a:pt x="3648075" y="1329950"/>
                  <a:pt x="3596900" y="1381125"/>
                  <a:pt x="3533773" y="1381125"/>
                </a:cubicBezTo>
                <a:lnTo>
                  <a:pt x="114302" y="1381125"/>
                </a:lnTo>
                <a:cubicBezTo>
                  <a:pt x="51175" y="1381125"/>
                  <a:pt x="0" y="1329950"/>
                  <a:pt x="0" y="1266823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19125" y="532283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571500" y="5322838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07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228725" y="5322838"/>
            <a:ext cx="2590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Development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228725" y="5665738"/>
            <a:ext cx="2562225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Iterative approach: Naive Bayes to XGBoost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271963" y="5089475"/>
            <a:ext cx="3648075" cy="1381125"/>
          </a:xfrm>
          <a:custGeom>
            <a:avLst/>
            <a:gdLst/>
            <a:ahLst/>
            <a:cxnLst/>
            <a:rect l="l" t="t" r="r" b="b"/>
            <a:pathLst>
              <a:path w="3648075" h="1381125">
                <a:moveTo>
                  <a:pt x="114302" y="0"/>
                </a:moveTo>
                <a:lnTo>
                  <a:pt x="3533773" y="0"/>
                </a:lnTo>
                <a:cubicBezTo>
                  <a:pt x="3596900" y="0"/>
                  <a:pt x="3648075" y="51175"/>
                  <a:pt x="3648075" y="114302"/>
                </a:cubicBezTo>
                <a:lnTo>
                  <a:pt x="3648075" y="1266823"/>
                </a:lnTo>
                <a:cubicBezTo>
                  <a:pt x="3648075" y="1329950"/>
                  <a:pt x="3596900" y="1381125"/>
                  <a:pt x="3533773" y="1381125"/>
                </a:cubicBezTo>
                <a:lnTo>
                  <a:pt x="114302" y="1381125"/>
                </a:lnTo>
                <a:cubicBezTo>
                  <a:pt x="51175" y="1381125"/>
                  <a:pt x="0" y="1329950"/>
                  <a:pt x="0" y="1266823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4505325" y="532283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4457700" y="5322838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08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114925" y="5322838"/>
            <a:ext cx="2524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Evaluation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114925" y="5665738"/>
            <a:ext cx="2495550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model comparison matrix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158163" y="5089475"/>
            <a:ext cx="3648075" cy="1381125"/>
          </a:xfrm>
          <a:custGeom>
            <a:avLst/>
            <a:gdLst/>
            <a:ahLst/>
            <a:cxnLst/>
            <a:rect l="l" t="t" r="r" b="b"/>
            <a:pathLst>
              <a:path w="3648075" h="1381125">
                <a:moveTo>
                  <a:pt x="114302" y="0"/>
                </a:moveTo>
                <a:lnTo>
                  <a:pt x="3533773" y="0"/>
                </a:lnTo>
                <a:cubicBezTo>
                  <a:pt x="3596900" y="0"/>
                  <a:pt x="3648075" y="51175"/>
                  <a:pt x="3648075" y="114302"/>
                </a:cubicBezTo>
                <a:lnTo>
                  <a:pt x="3648075" y="1266823"/>
                </a:lnTo>
                <a:cubicBezTo>
                  <a:pt x="3648075" y="1329950"/>
                  <a:pt x="3596900" y="1381125"/>
                  <a:pt x="3533773" y="1381125"/>
                </a:cubicBezTo>
                <a:lnTo>
                  <a:pt x="114302" y="1381125"/>
                </a:lnTo>
                <a:cubicBezTo>
                  <a:pt x="51175" y="1381125"/>
                  <a:pt x="0" y="1329950"/>
                  <a:pt x="0" y="1266823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8391525" y="532283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8343900" y="5322838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09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001125" y="5322838"/>
            <a:ext cx="240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Insights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001125" y="5665738"/>
            <a:ext cx="2371725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Linguistic patterns and business findings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4182583" y="478632"/>
            <a:ext cx="4765158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Business Problem &amp; Context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5591175" cy="3019425"/>
          </a:xfrm>
          <a:custGeom>
            <a:avLst/>
            <a:gdLst/>
            <a:ahLst/>
            <a:cxnLst/>
            <a:rect l="l" t="t" r="r" b="b"/>
            <a:pathLst>
              <a:path w="5591175" h="3019425">
                <a:moveTo>
                  <a:pt x="114285" y="0"/>
                </a:moveTo>
                <a:lnTo>
                  <a:pt x="5476890" y="0"/>
                </a:lnTo>
                <a:cubicBezTo>
                  <a:pt x="5540008" y="0"/>
                  <a:pt x="5591175" y="51167"/>
                  <a:pt x="5591175" y="114285"/>
                </a:cubicBezTo>
                <a:lnTo>
                  <a:pt x="5591175" y="2905140"/>
                </a:lnTo>
                <a:cubicBezTo>
                  <a:pt x="5591175" y="2968258"/>
                  <a:pt x="5540008" y="3019425"/>
                  <a:pt x="5476890" y="3019425"/>
                </a:cubicBezTo>
                <a:lnTo>
                  <a:pt x="114285" y="3019425"/>
                </a:lnTo>
                <a:cubicBezTo>
                  <a:pt x="51167" y="3019425"/>
                  <a:pt x="0" y="2968258"/>
                  <a:pt x="0" y="2905140"/>
                </a:cubicBezTo>
                <a:lnTo>
                  <a:pt x="0" y="114285"/>
                </a:lnTo>
                <a:cubicBezTo>
                  <a:pt x="0" y="51167"/>
                  <a:pt x="51167" y="0"/>
                  <a:pt x="114285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573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695325" y="15716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7" name="Text 5"/>
          <p:cNvSpPr/>
          <p:nvPr/>
        </p:nvSpPr>
        <p:spPr>
          <a:xfrm>
            <a:off x="1076325" y="1514475"/>
            <a:ext cx="129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Challenge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1952625"/>
            <a:ext cx="5267325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today's digital marketplace, social media platforms like Twitter serve as primary channels where customers express opinions about products and brands. Companies face critical challenges: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95313" y="2774156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0" name="Text 8"/>
          <p:cNvSpPr/>
          <p:nvPr/>
        </p:nvSpPr>
        <p:spPr>
          <a:xfrm>
            <a:off x="798314" y="2717006"/>
            <a:ext cx="5048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Volume Overload:</a:t>
            </a:r>
            <a:r>
              <a:rPr lang="en-US" sz="105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Thousands of brand mentions daily make manual analysis impossible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5313" y="3231356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2" name="Text 10"/>
          <p:cNvSpPr/>
          <p:nvPr/>
        </p:nvSpPr>
        <p:spPr>
          <a:xfrm>
            <a:off x="796677" y="3174206"/>
            <a:ext cx="5048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Response Delays:</a:t>
            </a:r>
            <a:r>
              <a:rPr lang="en-US" sz="105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Traditional monitoring identifies issues only after brand damage occurs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5313" y="3688556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4" name="Text 12"/>
          <p:cNvSpPr/>
          <p:nvPr/>
        </p:nvSpPr>
        <p:spPr>
          <a:xfrm>
            <a:off x="800100" y="3631406"/>
            <a:ext cx="4781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Resource Constraints:</a:t>
            </a:r>
            <a:r>
              <a:rPr lang="en-US" sz="105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Customer service teams overwhelmed by feedback volume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5313" y="3955256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6" name="Text 14"/>
          <p:cNvSpPr/>
          <p:nvPr/>
        </p:nvSpPr>
        <p:spPr>
          <a:xfrm>
            <a:off x="800100" y="3898106"/>
            <a:ext cx="4838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Prioritization Issues:</a:t>
            </a:r>
            <a:r>
              <a:rPr lang="en-US" sz="105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Difficulty distinguishing urgent complaints from general chatter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5763" y="4445794"/>
            <a:ext cx="5591175" cy="2333625"/>
          </a:xfrm>
          <a:custGeom>
            <a:avLst/>
            <a:gdLst/>
            <a:ahLst/>
            <a:cxnLst/>
            <a:rect l="l" t="t" r="r" b="b"/>
            <a:pathLst>
              <a:path w="5591175" h="2333625">
                <a:moveTo>
                  <a:pt x="114301" y="0"/>
                </a:moveTo>
                <a:lnTo>
                  <a:pt x="5476874" y="0"/>
                </a:lnTo>
                <a:cubicBezTo>
                  <a:pt x="5540001" y="0"/>
                  <a:pt x="5591175" y="51174"/>
                  <a:pt x="5591175" y="114301"/>
                </a:cubicBezTo>
                <a:lnTo>
                  <a:pt x="5591175" y="2219324"/>
                </a:lnTo>
                <a:cubicBezTo>
                  <a:pt x="5591175" y="2282451"/>
                  <a:pt x="5540001" y="2333625"/>
                  <a:pt x="5476874" y="2333625"/>
                </a:cubicBezTo>
                <a:lnTo>
                  <a:pt x="114301" y="2333625"/>
                </a:lnTo>
                <a:cubicBezTo>
                  <a:pt x="51174" y="2333625"/>
                  <a:pt x="0" y="2282451"/>
                  <a:pt x="0" y="2219324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581025" y="464105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714375" y="4755356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0" name="Text 18"/>
          <p:cNvSpPr/>
          <p:nvPr/>
        </p:nvSpPr>
        <p:spPr>
          <a:xfrm>
            <a:off x="1076325" y="4698206"/>
            <a:ext cx="1133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Our Solution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81025" y="5136356"/>
            <a:ext cx="52673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 an automated sentiment classification system that processes Twitter data in real-time, categorizing tweets into three sentiment classes: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85788" y="5688806"/>
            <a:ext cx="1647825" cy="885825"/>
          </a:xfrm>
          <a:custGeom>
            <a:avLst/>
            <a:gdLst/>
            <a:ahLst/>
            <a:cxnLst/>
            <a:rect l="l" t="t" r="r" b="b"/>
            <a:pathLst>
              <a:path w="1647825" h="885825">
                <a:moveTo>
                  <a:pt x="76199" y="0"/>
                </a:moveTo>
                <a:lnTo>
                  <a:pt x="1571626" y="0"/>
                </a:lnTo>
                <a:cubicBezTo>
                  <a:pt x="1613710" y="0"/>
                  <a:pt x="1647825" y="34115"/>
                  <a:pt x="1647825" y="76199"/>
                </a:cubicBezTo>
                <a:lnTo>
                  <a:pt x="1647825" y="809626"/>
                </a:lnTo>
                <a:cubicBezTo>
                  <a:pt x="1647825" y="851710"/>
                  <a:pt x="1613710" y="885825"/>
                  <a:pt x="1571626" y="885825"/>
                </a:cubicBezTo>
                <a:lnTo>
                  <a:pt x="76199" y="885825"/>
                </a:lnTo>
                <a:cubicBezTo>
                  <a:pt x="34115" y="885825"/>
                  <a:pt x="0" y="851710"/>
                  <a:pt x="0" y="8096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1295400" y="580786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73849" y="143723"/>
                </a:moveTo>
                <a:cubicBezTo>
                  <a:pt x="82957" y="156225"/>
                  <a:pt x="97691" y="164306"/>
                  <a:pt x="114300" y="164306"/>
                </a:cubicBezTo>
                <a:cubicBezTo>
                  <a:pt x="130909" y="164306"/>
                  <a:pt x="145643" y="156225"/>
                  <a:pt x="154751" y="143723"/>
                </a:cubicBezTo>
                <a:cubicBezTo>
                  <a:pt x="158234" y="138946"/>
                  <a:pt x="164931" y="137874"/>
                  <a:pt x="169709" y="141357"/>
                </a:cubicBezTo>
                <a:cubicBezTo>
                  <a:pt x="174486" y="144840"/>
                  <a:pt x="175558" y="151537"/>
                  <a:pt x="172075" y="156314"/>
                </a:cubicBezTo>
                <a:cubicBezTo>
                  <a:pt x="159082" y="174129"/>
                  <a:pt x="138053" y="185738"/>
                  <a:pt x="114300" y="185738"/>
                </a:cubicBezTo>
                <a:cubicBezTo>
                  <a:pt x="90547" y="185738"/>
                  <a:pt x="69518" y="174129"/>
                  <a:pt x="56525" y="156314"/>
                </a:cubicBezTo>
                <a:cubicBezTo>
                  <a:pt x="53042" y="151537"/>
                  <a:pt x="54114" y="144840"/>
                  <a:pt x="58891" y="141357"/>
                </a:cubicBezTo>
                <a:cubicBezTo>
                  <a:pt x="63669" y="137874"/>
                  <a:pt x="70366" y="138946"/>
                  <a:pt x="73849" y="143723"/>
                </a:cubicBezTo>
                <a:close/>
                <a:moveTo>
                  <a:pt x="64294" y="92869"/>
                </a:moveTo>
                <a:cubicBezTo>
                  <a:pt x="64294" y="84983"/>
                  <a:pt x="70696" y="78581"/>
                  <a:pt x="78581" y="78581"/>
                </a:cubicBezTo>
                <a:cubicBezTo>
                  <a:pt x="86467" y="78581"/>
                  <a:pt x="92869" y="84983"/>
                  <a:pt x="92869" y="92869"/>
                </a:cubicBezTo>
                <a:cubicBezTo>
                  <a:pt x="92869" y="100754"/>
                  <a:pt x="86467" y="107156"/>
                  <a:pt x="78581" y="107156"/>
                </a:cubicBezTo>
                <a:cubicBezTo>
                  <a:pt x="70696" y="107156"/>
                  <a:pt x="64294" y="100754"/>
                  <a:pt x="64294" y="92869"/>
                </a:cubicBezTo>
                <a:close/>
                <a:moveTo>
                  <a:pt x="150019" y="78581"/>
                </a:moveTo>
                <a:cubicBezTo>
                  <a:pt x="157904" y="78581"/>
                  <a:pt x="164306" y="84983"/>
                  <a:pt x="164306" y="92869"/>
                </a:cubicBezTo>
                <a:cubicBezTo>
                  <a:pt x="164306" y="100754"/>
                  <a:pt x="157904" y="107156"/>
                  <a:pt x="150019" y="107156"/>
                </a:cubicBezTo>
                <a:cubicBezTo>
                  <a:pt x="142133" y="107156"/>
                  <a:pt x="135731" y="100754"/>
                  <a:pt x="135731" y="92869"/>
                </a:cubicBezTo>
                <a:cubicBezTo>
                  <a:pt x="135731" y="84983"/>
                  <a:pt x="142133" y="78581"/>
                  <a:pt x="150019" y="78581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24" name="Text 22"/>
          <p:cNvSpPr/>
          <p:nvPr/>
        </p:nvSpPr>
        <p:spPr>
          <a:xfrm>
            <a:off x="671513" y="6112669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Positive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76275" y="6303169"/>
            <a:ext cx="1466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Enthusiastic endorsements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357438" y="5688806"/>
            <a:ext cx="1647825" cy="885825"/>
          </a:xfrm>
          <a:custGeom>
            <a:avLst/>
            <a:gdLst/>
            <a:ahLst/>
            <a:cxnLst/>
            <a:rect l="l" t="t" r="r" b="b"/>
            <a:pathLst>
              <a:path w="1647825" h="885825">
                <a:moveTo>
                  <a:pt x="76199" y="0"/>
                </a:moveTo>
                <a:lnTo>
                  <a:pt x="1571626" y="0"/>
                </a:lnTo>
                <a:cubicBezTo>
                  <a:pt x="1613710" y="0"/>
                  <a:pt x="1647825" y="34115"/>
                  <a:pt x="1647825" y="76199"/>
                </a:cubicBezTo>
                <a:lnTo>
                  <a:pt x="1647825" y="809626"/>
                </a:lnTo>
                <a:cubicBezTo>
                  <a:pt x="1647825" y="851710"/>
                  <a:pt x="1613710" y="885825"/>
                  <a:pt x="1571626" y="885825"/>
                </a:cubicBezTo>
                <a:lnTo>
                  <a:pt x="76199" y="885825"/>
                </a:lnTo>
                <a:cubicBezTo>
                  <a:pt x="34115" y="885825"/>
                  <a:pt x="0" y="851710"/>
                  <a:pt x="0" y="8096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270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3067050" y="580786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4751" y="177745"/>
                </a:moveTo>
                <a:cubicBezTo>
                  <a:pt x="145643" y="165244"/>
                  <a:pt x="130909" y="157163"/>
                  <a:pt x="114300" y="157163"/>
                </a:cubicBezTo>
                <a:cubicBezTo>
                  <a:pt x="97691" y="157163"/>
                  <a:pt x="82957" y="165244"/>
                  <a:pt x="73849" y="177745"/>
                </a:cubicBezTo>
                <a:cubicBezTo>
                  <a:pt x="70366" y="182523"/>
                  <a:pt x="63669" y="183594"/>
                  <a:pt x="58891" y="180112"/>
                </a:cubicBezTo>
                <a:cubicBezTo>
                  <a:pt x="54114" y="176629"/>
                  <a:pt x="53042" y="169932"/>
                  <a:pt x="56525" y="165155"/>
                </a:cubicBezTo>
                <a:cubicBezTo>
                  <a:pt x="69518" y="147340"/>
                  <a:pt x="90547" y="135731"/>
                  <a:pt x="114300" y="135731"/>
                </a:cubicBezTo>
                <a:cubicBezTo>
                  <a:pt x="138053" y="135731"/>
                  <a:pt x="159082" y="147340"/>
                  <a:pt x="172075" y="165155"/>
                </a:cubicBezTo>
                <a:cubicBezTo>
                  <a:pt x="175558" y="169932"/>
                  <a:pt x="174486" y="176629"/>
                  <a:pt x="169709" y="180112"/>
                </a:cubicBezTo>
                <a:cubicBezTo>
                  <a:pt x="164931" y="183594"/>
                  <a:pt x="158234" y="182523"/>
                  <a:pt x="154751" y="177745"/>
                </a:cubicBezTo>
                <a:close/>
                <a:moveTo>
                  <a:pt x="64294" y="92869"/>
                </a:moveTo>
                <a:cubicBezTo>
                  <a:pt x="64294" y="84983"/>
                  <a:pt x="70696" y="78581"/>
                  <a:pt x="78581" y="78581"/>
                </a:cubicBezTo>
                <a:cubicBezTo>
                  <a:pt x="86467" y="78581"/>
                  <a:pt x="92869" y="84983"/>
                  <a:pt x="92869" y="92869"/>
                </a:cubicBezTo>
                <a:cubicBezTo>
                  <a:pt x="92869" y="100754"/>
                  <a:pt x="86467" y="107156"/>
                  <a:pt x="78581" y="107156"/>
                </a:cubicBezTo>
                <a:cubicBezTo>
                  <a:pt x="70696" y="107156"/>
                  <a:pt x="64294" y="100754"/>
                  <a:pt x="64294" y="92869"/>
                </a:cubicBezTo>
                <a:close/>
                <a:moveTo>
                  <a:pt x="150019" y="78581"/>
                </a:moveTo>
                <a:cubicBezTo>
                  <a:pt x="157904" y="78581"/>
                  <a:pt x="164306" y="84983"/>
                  <a:pt x="164306" y="92869"/>
                </a:cubicBezTo>
                <a:cubicBezTo>
                  <a:pt x="164306" y="100754"/>
                  <a:pt x="157904" y="107156"/>
                  <a:pt x="150019" y="107156"/>
                </a:cubicBezTo>
                <a:cubicBezTo>
                  <a:pt x="142133" y="107156"/>
                  <a:pt x="135731" y="100754"/>
                  <a:pt x="135731" y="92869"/>
                </a:cubicBezTo>
                <a:cubicBezTo>
                  <a:pt x="135731" y="84983"/>
                  <a:pt x="142133" y="78581"/>
                  <a:pt x="150019" y="78581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28" name="Text 26"/>
          <p:cNvSpPr/>
          <p:nvPr/>
        </p:nvSpPr>
        <p:spPr>
          <a:xfrm>
            <a:off x="2443163" y="6112669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Negative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2447925" y="6303169"/>
            <a:ext cx="1466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Complaints &amp; issues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129088" y="5688806"/>
            <a:ext cx="1647825" cy="885825"/>
          </a:xfrm>
          <a:custGeom>
            <a:avLst/>
            <a:gdLst/>
            <a:ahLst/>
            <a:cxnLst/>
            <a:rect l="l" t="t" r="r" b="b"/>
            <a:pathLst>
              <a:path w="1647825" h="885825">
                <a:moveTo>
                  <a:pt x="76199" y="0"/>
                </a:moveTo>
                <a:lnTo>
                  <a:pt x="1571626" y="0"/>
                </a:lnTo>
                <a:cubicBezTo>
                  <a:pt x="1613710" y="0"/>
                  <a:pt x="1647825" y="34115"/>
                  <a:pt x="1647825" y="76199"/>
                </a:cubicBezTo>
                <a:lnTo>
                  <a:pt x="1647825" y="809626"/>
                </a:lnTo>
                <a:cubicBezTo>
                  <a:pt x="1647825" y="851710"/>
                  <a:pt x="1613710" y="885825"/>
                  <a:pt x="1571626" y="885825"/>
                </a:cubicBezTo>
                <a:lnTo>
                  <a:pt x="76199" y="885825"/>
                </a:lnTo>
                <a:cubicBezTo>
                  <a:pt x="34115" y="885825"/>
                  <a:pt x="0" y="851710"/>
                  <a:pt x="0" y="8096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6A7282">
              <a:alpha val="10196"/>
            </a:srgbClr>
          </a:solidFill>
          <a:ln w="12700">
            <a:solidFill>
              <a:srgbClr val="6A7282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4838700" y="580786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78581" y="78581"/>
                </a:moveTo>
                <a:cubicBezTo>
                  <a:pt x="86467" y="78581"/>
                  <a:pt x="92869" y="84983"/>
                  <a:pt x="92869" y="92869"/>
                </a:cubicBezTo>
                <a:cubicBezTo>
                  <a:pt x="92869" y="100754"/>
                  <a:pt x="86467" y="107156"/>
                  <a:pt x="78581" y="107156"/>
                </a:cubicBezTo>
                <a:cubicBezTo>
                  <a:pt x="70696" y="107156"/>
                  <a:pt x="64294" y="100754"/>
                  <a:pt x="64294" y="92869"/>
                </a:cubicBezTo>
                <a:cubicBezTo>
                  <a:pt x="64294" y="84983"/>
                  <a:pt x="70696" y="78581"/>
                  <a:pt x="78581" y="78581"/>
                </a:cubicBezTo>
                <a:close/>
                <a:moveTo>
                  <a:pt x="135731" y="92869"/>
                </a:moveTo>
                <a:cubicBezTo>
                  <a:pt x="135731" y="84983"/>
                  <a:pt x="142133" y="78581"/>
                  <a:pt x="150019" y="78581"/>
                </a:cubicBezTo>
                <a:cubicBezTo>
                  <a:pt x="157904" y="78581"/>
                  <a:pt x="164306" y="84983"/>
                  <a:pt x="164306" y="92869"/>
                </a:cubicBezTo>
                <a:cubicBezTo>
                  <a:pt x="164306" y="100754"/>
                  <a:pt x="157904" y="107156"/>
                  <a:pt x="150019" y="107156"/>
                </a:cubicBezTo>
                <a:cubicBezTo>
                  <a:pt x="142133" y="107156"/>
                  <a:pt x="135731" y="100754"/>
                  <a:pt x="135731" y="92869"/>
                </a:cubicBezTo>
                <a:close/>
                <a:moveTo>
                  <a:pt x="78581" y="142875"/>
                </a:moveTo>
                <a:lnTo>
                  <a:pt x="150019" y="142875"/>
                </a:lnTo>
                <a:cubicBezTo>
                  <a:pt x="155957" y="142875"/>
                  <a:pt x="160734" y="147652"/>
                  <a:pt x="160734" y="153591"/>
                </a:cubicBezTo>
                <a:cubicBezTo>
                  <a:pt x="160734" y="159529"/>
                  <a:pt x="155957" y="164306"/>
                  <a:pt x="150019" y="164306"/>
                </a:cubicBezTo>
                <a:lnTo>
                  <a:pt x="78581" y="164306"/>
                </a:lnTo>
                <a:cubicBezTo>
                  <a:pt x="72643" y="164306"/>
                  <a:pt x="67866" y="159529"/>
                  <a:pt x="67866" y="153591"/>
                </a:cubicBezTo>
                <a:cubicBezTo>
                  <a:pt x="67866" y="147652"/>
                  <a:pt x="72643" y="142875"/>
                  <a:pt x="78581" y="142875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2" name="Text 30"/>
          <p:cNvSpPr/>
          <p:nvPr/>
        </p:nvSpPr>
        <p:spPr>
          <a:xfrm>
            <a:off x="4214813" y="6112669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Neutral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219575" y="6303169"/>
            <a:ext cx="1466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Informational mentions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215063" y="1262063"/>
            <a:ext cx="5591175" cy="2600325"/>
          </a:xfrm>
          <a:custGeom>
            <a:avLst/>
            <a:gdLst/>
            <a:ahLst/>
            <a:cxnLst/>
            <a:rect l="l" t="t" r="r" b="b"/>
            <a:pathLst>
              <a:path w="5591175" h="2600325">
                <a:moveTo>
                  <a:pt x="114310" y="0"/>
                </a:moveTo>
                <a:lnTo>
                  <a:pt x="5476865" y="0"/>
                </a:lnTo>
                <a:cubicBezTo>
                  <a:pt x="5539997" y="0"/>
                  <a:pt x="5591175" y="51178"/>
                  <a:pt x="5591175" y="114310"/>
                </a:cubicBezTo>
                <a:lnTo>
                  <a:pt x="5591175" y="2486015"/>
                </a:lnTo>
                <a:cubicBezTo>
                  <a:pt x="5591175" y="2549147"/>
                  <a:pt x="5539997" y="2600325"/>
                  <a:pt x="5476865" y="2600325"/>
                </a:cubicBezTo>
                <a:lnTo>
                  <a:pt x="114310" y="2600325"/>
                </a:lnTo>
                <a:cubicBezTo>
                  <a:pt x="51178" y="2600325"/>
                  <a:pt x="0" y="2549147"/>
                  <a:pt x="0" y="2486015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410325" y="14573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C950">
              <a:alpha val="2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6524625" y="15716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37" name="Text 35"/>
          <p:cNvSpPr/>
          <p:nvPr/>
        </p:nvSpPr>
        <p:spPr>
          <a:xfrm>
            <a:off x="6905625" y="1514475"/>
            <a:ext cx="1362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Business Value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10325" y="19716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506766" y="20574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88240" y="-2578"/>
                </a:moveTo>
                <a:cubicBezTo>
                  <a:pt x="91340" y="-339"/>
                  <a:pt x="92486" y="3724"/>
                  <a:pt x="91079" y="7267"/>
                </a:cubicBezTo>
                <a:lnTo>
                  <a:pt x="70660" y="58341"/>
                </a:lnTo>
                <a:lnTo>
                  <a:pt x="108347" y="58341"/>
                </a:lnTo>
                <a:cubicBezTo>
                  <a:pt x="111863" y="58341"/>
                  <a:pt x="114988" y="60528"/>
                  <a:pt x="116186" y="63836"/>
                </a:cubicBezTo>
                <a:cubicBezTo>
                  <a:pt x="117384" y="67144"/>
                  <a:pt x="116369" y="70842"/>
                  <a:pt x="113686" y="73082"/>
                </a:cubicBezTo>
                <a:lnTo>
                  <a:pt x="38677" y="135590"/>
                </a:lnTo>
                <a:cubicBezTo>
                  <a:pt x="35734" y="138038"/>
                  <a:pt x="31540" y="138168"/>
                  <a:pt x="28441" y="135928"/>
                </a:cubicBezTo>
                <a:cubicBezTo>
                  <a:pt x="25342" y="133689"/>
                  <a:pt x="24196" y="129626"/>
                  <a:pt x="25602" y="126083"/>
                </a:cubicBezTo>
                <a:lnTo>
                  <a:pt x="46021" y="75009"/>
                </a:lnTo>
                <a:lnTo>
                  <a:pt x="8334" y="75009"/>
                </a:lnTo>
                <a:cubicBezTo>
                  <a:pt x="4818" y="75009"/>
                  <a:pt x="1693" y="72822"/>
                  <a:pt x="495" y="69514"/>
                </a:cubicBezTo>
                <a:cubicBezTo>
                  <a:pt x="-703" y="66206"/>
                  <a:pt x="313" y="62508"/>
                  <a:pt x="2995" y="60268"/>
                </a:cubicBezTo>
                <a:lnTo>
                  <a:pt x="78005" y="-2240"/>
                </a:lnTo>
                <a:cubicBezTo>
                  <a:pt x="80948" y="-4688"/>
                  <a:pt x="85141" y="-4818"/>
                  <a:pt x="88240" y="-2578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0" name="Text 38"/>
          <p:cNvSpPr/>
          <p:nvPr/>
        </p:nvSpPr>
        <p:spPr>
          <a:xfrm>
            <a:off x="6829425" y="1952625"/>
            <a:ext cx="2809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Crisis Detection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829425" y="2143125"/>
            <a:ext cx="28003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Identify emerging negative sentiment before it escalates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10325" y="24288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6481763" y="2514600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91678" y="0"/>
                </a:moveTo>
                <a:cubicBezTo>
                  <a:pt x="91678" y="-4610"/>
                  <a:pt x="87954" y="-8334"/>
                  <a:pt x="83344" y="-8334"/>
                </a:cubicBezTo>
                <a:cubicBezTo>
                  <a:pt x="78734" y="-8334"/>
                  <a:pt x="75009" y="-4610"/>
                  <a:pt x="75009" y="0"/>
                </a:cubicBezTo>
                <a:lnTo>
                  <a:pt x="75009" y="16669"/>
                </a:lnTo>
                <a:lnTo>
                  <a:pt x="50006" y="16669"/>
                </a:lnTo>
                <a:cubicBezTo>
                  <a:pt x="36202" y="16669"/>
                  <a:pt x="25003" y="27868"/>
                  <a:pt x="25003" y="41672"/>
                </a:cubicBezTo>
                <a:lnTo>
                  <a:pt x="25003" y="100013"/>
                </a:lnTo>
                <a:cubicBezTo>
                  <a:pt x="25003" y="113816"/>
                  <a:pt x="36202" y="125016"/>
                  <a:pt x="50006" y="125016"/>
                </a:cubicBezTo>
                <a:lnTo>
                  <a:pt x="116681" y="125016"/>
                </a:lnTo>
                <a:cubicBezTo>
                  <a:pt x="130485" y="125016"/>
                  <a:pt x="141684" y="113816"/>
                  <a:pt x="141684" y="100013"/>
                </a:cubicBezTo>
                <a:lnTo>
                  <a:pt x="141684" y="41672"/>
                </a:lnTo>
                <a:cubicBezTo>
                  <a:pt x="141684" y="27868"/>
                  <a:pt x="130485" y="16669"/>
                  <a:pt x="116681" y="16669"/>
                </a:cubicBezTo>
                <a:lnTo>
                  <a:pt x="91678" y="16669"/>
                </a:lnTo>
                <a:lnTo>
                  <a:pt x="91678" y="0"/>
                </a:lnTo>
                <a:close/>
                <a:moveTo>
                  <a:pt x="41672" y="95845"/>
                </a:moveTo>
                <a:cubicBezTo>
                  <a:pt x="41672" y="92381"/>
                  <a:pt x="44459" y="89595"/>
                  <a:pt x="47923" y="89595"/>
                </a:cubicBezTo>
                <a:lnTo>
                  <a:pt x="56257" y="89595"/>
                </a:lnTo>
                <a:cubicBezTo>
                  <a:pt x="59721" y="89595"/>
                  <a:pt x="62508" y="92381"/>
                  <a:pt x="62508" y="95845"/>
                </a:cubicBezTo>
                <a:cubicBezTo>
                  <a:pt x="62508" y="99309"/>
                  <a:pt x="59721" y="102096"/>
                  <a:pt x="56257" y="102096"/>
                </a:cubicBezTo>
                <a:lnTo>
                  <a:pt x="47923" y="102096"/>
                </a:lnTo>
                <a:cubicBezTo>
                  <a:pt x="44459" y="102096"/>
                  <a:pt x="41672" y="99309"/>
                  <a:pt x="41672" y="95845"/>
                </a:cubicBezTo>
                <a:close/>
                <a:moveTo>
                  <a:pt x="72926" y="95845"/>
                </a:moveTo>
                <a:cubicBezTo>
                  <a:pt x="72926" y="92381"/>
                  <a:pt x="75713" y="89595"/>
                  <a:pt x="79177" y="89595"/>
                </a:cubicBezTo>
                <a:lnTo>
                  <a:pt x="87511" y="89595"/>
                </a:lnTo>
                <a:cubicBezTo>
                  <a:pt x="90975" y="89595"/>
                  <a:pt x="93762" y="92381"/>
                  <a:pt x="93762" y="95845"/>
                </a:cubicBezTo>
                <a:cubicBezTo>
                  <a:pt x="93762" y="99309"/>
                  <a:pt x="90975" y="102096"/>
                  <a:pt x="87511" y="102096"/>
                </a:cubicBezTo>
                <a:lnTo>
                  <a:pt x="79177" y="102096"/>
                </a:lnTo>
                <a:cubicBezTo>
                  <a:pt x="75713" y="102096"/>
                  <a:pt x="72926" y="99309"/>
                  <a:pt x="72926" y="95845"/>
                </a:cubicBezTo>
                <a:close/>
                <a:moveTo>
                  <a:pt x="104180" y="95845"/>
                </a:moveTo>
                <a:cubicBezTo>
                  <a:pt x="104180" y="92381"/>
                  <a:pt x="106966" y="89595"/>
                  <a:pt x="110430" y="89595"/>
                </a:cubicBezTo>
                <a:lnTo>
                  <a:pt x="118765" y="89595"/>
                </a:lnTo>
                <a:cubicBezTo>
                  <a:pt x="122229" y="89595"/>
                  <a:pt x="125016" y="92381"/>
                  <a:pt x="125016" y="95845"/>
                </a:cubicBezTo>
                <a:cubicBezTo>
                  <a:pt x="125016" y="99309"/>
                  <a:pt x="122229" y="102096"/>
                  <a:pt x="118765" y="102096"/>
                </a:cubicBezTo>
                <a:lnTo>
                  <a:pt x="110430" y="102096"/>
                </a:lnTo>
                <a:cubicBezTo>
                  <a:pt x="106966" y="102096"/>
                  <a:pt x="104180" y="99309"/>
                  <a:pt x="104180" y="95845"/>
                </a:cubicBezTo>
                <a:close/>
                <a:moveTo>
                  <a:pt x="58341" y="45839"/>
                </a:moveTo>
                <a:cubicBezTo>
                  <a:pt x="65240" y="45839"/>
                  <a:pt x="70842" y="51441"/>
                  <a:pt x="70842" y="58341"/>
                </a:cubicBezTo>
                <a:cubicBezTo>
                  <a:pt x="70842" y="65240"/>
                  <a:pt x="65240" y="70842"/>
                  <a:pt x="58341" y="70842"/>
                </a:cubicBezTo>
                <a:cubicBezTo>
                  <a:pt x="51441" y="70842"/>
                  <a:pt x="45839" y="65240"/>
                  <a:pt x="45839" y="58341"/>
                </a:cubicBezTo>
                <a:cubicBezTo>
                  <a:pt x="45839" y="51441"/>
                  <a:pt x="51441" y="45839"/>
                  <a:pt x="58341" y="45839"/>
                </a:cubicBezTo>
                <a:close/>
                <a:moveTo>
                  <a:pt x="95845" y="58341"/>
                </a:moveTo>
                <a:cubicBezTo>
                  <a:pt x="95845" y="51441"/>
                  <a:pt x="101447" y="45839"/>
                  <a:pt x="108347" y="45839"/>
                </a:cubicBezTo>
                <a:cubicBezTo>
                  <a:pt x="115247" y="45839"/>
                  <a:pt x="120848" y="51441"/>
                  <a:pt x="120848" y="58341"/>
                </a:cubicBezTo>
                <a:cubicBezTo>
                  <a:pt x="120848" y="65240"/>
                  <a:pt x="115247" y="70842"/>
                  <a:pt x="108347" y="70842"/>
                </a:cubicBezTo>
                <a:cubicBezTo>
                  <a:pt x="101447" y="70842"/>
                  <a:pt x="95845" y="65240"/>
                  <a:pt x="95845" y="58341"/>
                </a:cubicBezTo>
                <a:close/>
                <a:moveTo>
                  <a:pt x="16669" y="58341"/>
                </a:moveTo>
                <a:cubicBezTo>
                  <a:pt x="16669" y="53731"/>
                  <a:pt x="12944" y="50006"/>
                  <a:pt x="8334" y="50006"/>
                </a:cubicBezTo>
                <a:cubicBezTo>
                  <a:pt x="3724" y="50006"/>
                  <a:pt x="0" y="53731"/>
                  <a:pt x="0" y="58341"/>
                </a:cubicBezTo>
                <a:lnTo>
                  <a:pt x="0" y="83344"/>
                </a:lnTo>
                <a:cubicBezTo>
                  <a:pt x="0" y="87954"/>
                  <a:pt x="3724" y="91678"/>
                  <a:pt x="8334" y="91678"/>
                </a:cubicBezTo>
                <a:cubicBezTo>
                  <a:pt x="12944" y="91678"/>
                  <a:pt x="16669" y="87954"/>
                  <a:pt x="16669" y="83344"/>
                </a:cubicBezTo>
                <a:lnTo>
                  <a:pt x="16669" y="58341"/>
                </a:lnTo>
                <a:close/>
                <a:moveTo>
                  <a:pt x="158353" y="50006"/>
                </a:moveTo>
                <a:cubicBezTo>
                  <a:pt x="153743" y="50006"/>
                  <a:pt x="150019" y="53731"/>
                  <a:pt x="150019" y="58341"/>
                </a:cubicBezTo>
                <a:lnTo>
                  <a:pt x="150019" y="83344"/>
                </a:lnTo>
                <a:cubicBezTo>
                  <a:pt x="150019" y="87954"/>
                  <a:pt x="153743" y="91678"/>
                  <a:pt x="158353" y="91678"/>
                </a:cubicBezTo>
                <a:cubicBezTo>
                  <a:pt x="162963" y="91678"/>
                  <a:pt x="166688" y="87954"/>
                  <a:pt x="166688" y="83344"/>
                </a:cubicBezTo>
                <a:lnTo>
                  <a:pt x="166688" y="58341"/>
                </a:lnTo>
                <a:cubicBezTo>
                  <a:pt x="166688" y="53731"/>
                  <a:pt x="162963" y="50006"/>
                  <a:pt x="158353" y="50006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4" name="Text 42"/>
          <p:cNvSpPr/>
          <p:nvPr/>
        </p:nvSpPr>
        <p:spPr>
          <a:xfrm>
            <a:off x="6829425" y="2409825"/>
            <a:ext cx="2505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Automated Monitoring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829425" y="2600325"/>
            <a:ext cx="24955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Scale from hundreds to thousands of tweets daily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10325" y="28860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6498431" y="29718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8334" y="16669"/>
                </a:moveTo>
                <a:cubicBezTo>
                  <a:pt x="4975" y="16669"/>
                  <a:pt x="1927" y="18700"/>
                  <a:pt x="625" y="21826"/>
                </a:cubicBezTo>
                <a:cubicBezTo>
                  <a:pt x="-677" y="24951"/>
                  <a:pt x="52" y="28519"/>
                  <a:pt x="2448" y="30889"/>
                </a:cubicBezTo>
                <a:lnTo>
                  <a:pt x="50006" y="78473"/>
                </a:lnTo>
                <a:lnTo>
                  <a:pt x="50006" y="108347"/>
                </a:lnTo>
                <a:cubicBezTo>
                  <a:pt x="50006" y="110561"/>
                  <a:pt x="50892" y="112670"/>
                  <a:pt x="52454" y="114233"/>
                </a:cubicBezTo>
                <a:lnTo>
                  <a:pt x="69123" y="130902"/>
                </a:lnTo>
                <a:cubicBezTo>
                  <a:pt x="71519" y="133298"/>
                  <a:pt x="75088" y="134001"/>
                  <a:pt x="78213" y="132699"/>
                </a:cubicBezTo>
                <a:cubicBezTo>
                  <a:pt x="81338" y="131397"/>
                  <a:pt x="83344" y="128375"/>
                  <a:pt x="83344" y="125016"/>
                </a:cubicBezTo>
                <a:lnTo>
                  <a:pt x="83344" y="78473"/>
                </a:lnTo>
                <a:lnTo>
                  <a:pt x="130902" y="30915"/>
                </a:lnTo>
                <a:cubicBezTo>
                  <a:pt x="133298" y="28519"/>
                  <a:pt x="134001" y="24951"/>
                  <a:pt x="132699" y="21826"/>
                </a:cubicBezTo>
                <a:cubicBezTo>
                  <a:pt x="131397" y="18700"/>
                  <a:pt x="128375" y="16669"/>
                  <a:pt x="125016" y="16669"/>
                </a:cubicBezTo>
                <a:lnTo>
                  <a:pt x="8334" y="16669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8" name="Text 46"/>
          <p:cNvSpPr/>
          <p:nvPr/>
        </p:nvSpPr>
        <p:spPr>
          <a:xfrm>
            <a:off x="6829425" y="2867025"/>
            <a:ext cx="2790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Smart Prioritization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829425" y="3057525"/>
            <a:ext cx="2781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Route critical complaints to specialized response teams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10325" y="33432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6506766" y="34290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6681" y="53600"/>
                </a:moveTo>
                <a:cubicBezTo>
                  <a:pt x="112827" y="56153"/>
                  <a:pt x="108399" y="58210"/>
                  <a:pt x="103789" y="59851"/>
                </a:cubicBezTo>
                <a:cubicBezTo>
                  <a:pt x="91548" y="64227"/>
                  <a:pt x="75478" y="66675"/>
                  <a:pt x="58341" y="66675"/>
                </a:cubicBezTo>
                <a:cubicBezTo>
                  <a:pt x="41203" y="66675"/>
                  <a:pt x="25107" y="64201"/>
                  <a:pt x="12892" y="59851"/>
                </a:cubicBezTo>
                <a:cubicBezTo>
                  <a:pt x="8308" y="58210"/>
                  <a:pt x="3855" y="56153"/>
                  <a:pt x="0" y="53600"/>
                </a:cubicBezTo>
                <a:lnTo>
                  <a:pt x="0" y="75009"/>
                </a:lnTo>
                <a:cubicBezTo>
                  <a:pt x="0" y="86521"/>
                  <a:pt x="26123" y="95845"/>
                  <a:pt x="58341" y="95845"/>
                </a:cubicBezTo>
                <a:cubicBezTo>
                  <a:pt x="90558" y="95845"/>
                  <a:pt x="116681" y="86521"/>
                  <a:pt x="116681" y="75009"/>
                </a:cubicBezTo>
                <a:lnTo>
                  <a:pt x="116681" y="53600"/>
                </a:lnTo>
                <a:close/>
                <a:moveTo>
                  <a:pt x="116681" y="33337"/>
                </a:moveTo>
                <a:lnTo>
                  <a:pt x="116681" y="20836"/>
                </a:lnTo>
                <a:cubicBezTo>
                  <a:pt x="116681" y="9324"/>
                  <a:pt x="90558" y="0"/>
                  <a:pt x="58341" y="0"/>
                </a:cubicBezTo>
                <a:cubicBezTo>
                  <a:pt x="26123" y="0"/>
                  <a:pt x="0" y="9324"/>
                  <a:pt x="0" y="20836"/>
                </a:cubicBezTo>
                <a:lnTo>
                  <a:pt x="0" y="33337"/>
                </a:lnTo>
                <a:cubicBezTo>
                  <a:pt x="0" y="44849"/>
                  <a:pt x="26123" y="54173"/>
                  <a:pt x="58341" y="54173"/>
                </a:cubicBezTo>
                <a:cubicBezTo>
                  <a:pt x="90558" y="54173"/>
                  <a:pt x="116681" y="44849"/>
                  <a:pt x="116681" y="33337"/>
                </a:cubicBezTo>
                <a:close/>
                <a:moveTo>
                  <a:pt x="103789" y="101523"/>
                </a:moveTo>
                <a:cubicBezTo>
                  <a:pt x="91574" y="105873"/>
                  <a:pt x="75504" y="108347"/>
                  <a:pt x="58341" y="108347"/>
                </a:cubicBezTo>
                <a:cubicBezTo>
                  <a:pt x="41177" y="108347"/>
                  <a:pt x="25107" y="105873"/>
                  <a:pt x="12892" y="101523"/>
                </a:cubicBezTo>
                <a:cubicBezTo>
                  <a:pt x="8308" y="99882"/>
                  <a:pt x="3855" y="97825"/>
                  <a:pt x="0" y="95272"/>
                </a:cubicBezTo>
                <a:lnTo>
                  <a:pt x="0" y="112514"/>
                </a:lnTo>
                <a:cubicBezTo>
                  <a:pt x="0" y="124026"/>
                  <a:pt x="26123" y="133350"/>
                  <a:pt x="58341" y="133350"/>
                </a:cubicBezTo>
                <a:cubicBezTo>
                  <a:pt x="90558" y="133350"/>
                  <a:pt x="116681" y="124026"/>
                  <a:pt x="116681" y="112514"/>
                </a:cubicBezTo>
                <a:lnTo>
                  <a:pt x="116681" y="95272"/>
                </a:lnTo>
                <a:cubicBezTo>
                  <a:pt x="112827" y="97825"/>
                  <a:pt x="108399" y="99882"/>
                  <a:pt x="103789" y="101523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52" name="Text 50"/>
          <p:cNvSpPr/>
          <p:nvPr/>
        </p:nvSpPr>
        <p:spPr>
          <a:xfrm>
            <a:off x="6829425" y="3324225"/>
            <a:ext cx="2371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Data-Driven Insights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829425" y="3514725"/>
            <a:ext cx="23622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 campaign effectiveness quantitatively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215063" y="4024313"/>
            <a:ext cx="5591175" cy="1533525"/>
          </a:xfrm>
          <a:custGeom>
            <a:avLst/>
            <a:gdLst/>
            <a:ahLst/>
            <a:cxnLst/>
            <a:rect l="l" t="t" r="r" b="b"/>
            <a:pathLst>
              <a:path w="5591175" h="1533525">
                <a:moveTo>
                  <a:pt x="114294" y="0"/>
                </a:moveTo>
                <a:lnTo>
                  <a:pt x="5476881" y="0"/>
                </a:lnTo>
                <a:cubicBezTo>
                  <a:pt x="5540004" y="0"/>
                  <a:pt x="5591175" y="51171"/>
                  <a:pt x="5591175" y="114294"/>
                </a:cubicBezTo>
                <a:lnTo>
                  <a:pt x="5591175" y="1419231"/>
                </a:lnTo>
                <a:cubicBezTo>
                  <a:pt x="5591175" y="1482354"/>
                  <a:pt x="5540004" y="1533525"/>
                  <a:pt x="5476881" y="1533525"/>
                </a:cubicBezTo>
                <a:lnTo>
                  <a:pt x="114294" y="1533525"/>
                </a:lnTo>
                <a:cubicBezTo>
                  <a:pt x="51171" y="1533525"/>
                  <a:pt x="0" y="1482354"/>
                  <a:pt x="0" y="141923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>
                  <a:alpha val="20000"/>
                </a:srgbClr>
              </a:gs>
              <a:gs pos="100000">
                <a:srgbClr val="6366F1">
                  <a:alpha val="5000"/>
                </a:srgbClr>
              </a:gs>
            </a:gsLst>
            <a:lin ang="2700000" scaled="1"/>
          </a:gradFill>
          <a:ln w="12700">
            <a:solidFill>
              <a:srgbClr val="6366F1">
                <a:alpha val="30196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6410325" y="42195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30196"/>
            </a:srgbClr>
          </a:solidFill>
          <a:ln/>
        </p:spPr>
      </p:sp>
      <p:sp>
        <p:nvSpPr>
          <p:cNvPr id="56" name="Shape 54"/>
          <p:cNvSpPr/>
          <p:nvPr/>
        </p:nvSpPr>
        <p:spPr>
          <a:xfrm>
            <a:off x="6524625" y="43338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2952" y="0"/>
                </a:moveTo>
                <a:lnTo>
                  <a:pt x="109627" y="0"/>
                </a:lnTo>
                <a:cubicBezTo>
                  <a:pt x="117515" y="0"/>
                  <a:pt x="123944" y="6489"/>
                  <a:pt x="123646" y="14347"/>
                </a:cubicBezTo>
                <a:cubicBezTo>
                  <a:pt x="123587" y="15925"/>
                  <a:pt x="123527" y="17502"/>
                  <a:pt x="123438" y="19050"/>
                </a:cubicBezTo>
                <a:lnTo>
                  <a:pt x="138202" y="19050"/>
                </a:lnTo>
                <a:cubicBezTo>
                  <a:pt x="145971" y="19050"/>
                  <a:pt x="152817" y="25479"/>
                  <a:pt x="152221" y="33873"/>
                </a:cubicBezTo>
                <a:cubicBezTo>
                  <a:pt x="149989" y="64740"/>
                  <a:pt x="134213" y="81707"/>
                  <a:pt x="117098" y="90577"/>
                </a:cubicBezTo>
                <a:cubicBezTo>
                  <a:pt x="112395" y="93018"/>
                  <a:pt x="107603" y="94833"/>
                  <a:pt x="103049" y="96173"/>
                </a:cubicBezTo>
                <a:cubicBezTo>
                  <a:pt x="97036" y="104686"/>
                  <a:pt x="90785" y="109180"/>
                  <a:pt x="85814" y="111591"/>
                </a:cubicBezTo>
                <a:lnTo>
                  <a:pt x="85814" y="133350"/>
                </a:lnTo>
                <a:lnTo>
                  <a:pt x="104864" y="133350"/>
                </a:lnTo>
                <a:cubicBezTo>
                  <a:pt x="110133" y="133350"/>
                  <a:pt x="114389" y="137606"/>
                  <a:pt x="114389" y="142875"/>
                </a:cubicBezTo>
                <a:cubicBezTo>
                  <a:pt x="114389" y="148144"/>
                  <a:pt x="110133" y="152400"/>
                  <a:pt x="104864" y="152400"/>
                </a:cubicBezTo>
                <a:lnTo>
                  <a:pt x="47714" y="152400"/>
                </a:lnTo>
                <a:cubicBezTo>
                  <a:pt x="42446" y="152400"/>
                  <a:pt x="38189" y="148144"/>
                  <a:pt x="38189" y="142875"/>
                </a:cubicBezTo>
                <a:cubicBezTo>
                  <a:pt x="38189" y="137606"/>
                  <a:pt x="42446" y="133350"/>
                  <a:pt x="47714" y="133350"/>
                </a:cubicBezTo>
                <a:lnTo>
                  <a:pt x="66764" y="133350"/>
                </a:lnTo>
                <a:lnTo>
                  <a:pt x="66764" y="111591"/>
                </a:lnTo>
                <a:cubicBezTo>
                  <a:pt x="62002" y="109299"/>
                  <a:pt x="56078" y="105043"/>
                  <a:pt x="50304" y="97215"/>
                </a:cubicBezTo>
                <a:cubicBezTo>
                  <a:pt x="44827" y="95786"/>
                  <a:pt x="38874" y="93613"/>
                  <a:pt x="33070" y="90339"/>
                </a:cubicBezTo>
                <a:cubicBezTo>
                  <a:pt x="16966" y="81320"/>
                  <a:pt x="2441" y="64324"/>
                  <a:pt x="357" y="33814"/>
                </a:cubicBezTo>
                <a:cubicBezTo>
                  <a:pt x="-208" y="25450"/>
                  <a:pt x="6608" y="19020"/>
                  <a:pt x="14377" y="19020"/>
                </a:cubicBezTo>
                <a:lnTo>
                  <a:pt x="29141" y="19020"/>
                </a:lnTo>
                <a:cubicBezTo>
                  <a:pt x="29051" y="17472"/>
                  <a:pt x="28992" y="15925"/>
                  <a:pt x="28932" y="14317"/>
                </a:cubicBezTo>
                <a:cubicBezTo>
                  <a:pt x="28635" y="6429"/>
                  <a:pt x="35064" y="-30"/>
                  <a:pt x="42952" y="-30"/>
                </a:cubicBezTo>
                <a:close/>
                <a:moveTo>
                  <a:pt x="30212" y="33338"/>
                </a:moveTo>
                <a:lnTo>
                  <a:pt x="14615" y="33338"/>
                </a:lnTo>
                <a:cubicBezTo>
                  <a:pt x="16460" y="58549"/>
                  <a:pt x="28039" y="71170"/>
                  <a:pt x="39975" y="77867"/>
                </a:cubicBezTo>
                <a:cubicBezTo>
                  <a:pt x="35689" y="66764"/>
                  <a:pt x="32147" y="52268"/>
                  <a:pt x="30212" y="33338"/>
                </a:cubicBezTo>
                <a:close/>
                <a:moveTo>
                  <a:pt x="113109" y="76438"/>
                </a:moveTo>
                <a:cubicBezTo>
                  <a:pt x="125164" y="69354"/>
                  <a:pt x="136059" y="56763"/>
                  <a:pt x="137904" y="33338"/>
                </a:cubicBezTo>
                <a:lnTo>
                  <a:pt x="122337" y="33338"/>
                </a:lnTo>
                <a:cubicBezTo>
                  <a:pt x="120491" y="51465"/>
                  <a:pt x="117157" y="65544"/>
                  <a:pt x="113109" y="76438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57" name="Text 55"/>
          <p:cNvSpPr/>
          <p:nvPr/>
        </p:nvSpPr>
        <p:spPr>
          <a:xfrm>
            <a:off x="6905625" y="4276725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Success Metrics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410325" y="4714875"/>
            <a:ext cx="5267325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chemeClr val="bg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 aim to build a model that can accurately classify tweet sentiment with high precision and recall, particularly for </a:t>
            </a:r>
            <a:r>
              <a:rPr lang="en-US" sz="1050" b="1" dirty="0">
                <a:solidFill>
                  <a:schemeClr val="bg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negative sentiment</a:t>
            </a:r>
            <a:r>
              <a:rPr lang="en-US" sz="1050" dirty="0">
                <a:solidFill>
                  <a:schemeClr val="bg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where misclassification is most costly from a business perspective.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2833688" y="494801"/>
            <a:ext cx="7086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Objectives &amp; Success Metrics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400050" y="1257300"/>
            <a:ext cx="11410950" cy="1257300"/>
          </a:xfrm>
          <a:custGeom>
            <a:avLst/>
            <a:gdLst/>
            <a:ahLst/>
            <a:cxnLst/>
            <a:rect l="l" t="t" r="r" b="b"/>
            <a:pathLst>
              <a:path w="11410950" h="1257300">
                <a:moveTo>
                  <a:pt x="0" y="0"/>
                </a:moveTo>
                <a:lnTo>
                  <a:pt x="11296649" y="0"/>
                </a:lnTo>
                <a:cubicBezTo>
                  <a:pt x="11359733" y="0"/>
                  <a:pt x="11410950" y="51217"/>
                  <a:pt x="11410950" y="114301"/>
                </a:cubicBezTo>
                <a:lnTo>
                  <a:pt x="11410950" y="1142999"/>
                </a:lnTo>
                <a:cubicBezTo>
                  <a:pt x="11410950" y="1206083"/>
                  <a:pt x="11359733" y="1257300"/>
                  <a:pt x="11296649" y="1257300"/>
                </a:cubicBezTo>
                <a:lnTo>
                  <a:pt x="0" y="12573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6366F1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400050" y="1257300"/>
            <a:ext cx="38100" cy="1257300"/>
          </a:xfrm>
          <a:custGeom>
            <a:avLst/>
            <a:gdLst/>
            <a:ahLst/>
            <a:cxnLst/>
            <a:rect l="l" t="t" r="r" b="b"/>
            <a:pathLst>
              <a:path w="38100" h="1257300">
                <a:moveTo>
                  <a:pt x="0" y="0"/>
                </a:moveTo>
                <a:lnTo>
                  <a:pt x="38100" y="0"/>
                </a:lnTo>
                <a:lnTo>
                  <a:pt x="38100" y="1257300"/>
                </a:lnTo>
                <a:lnTo>
                  <a:pt x="0" y="1257300"/>
                </a:lnTo>
                <a:lnTo>
                  <a:pt x="0" y="0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" name="Text 4"/>
          <p:cNvSpPr/>
          <p:nvPr/>
        </p:nvSpPr>
        <p:spPr>
          <a:xfrm>
            <a:off x="609600" y="1447800"/>
            <a:ext cx="11125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Main Objective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09600" y="1828800"/>
            <a:ext cx="11087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B0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 an end-to-end Natural Language Processing pipeline for automated multi-class sentiment classification that accurately categorizes Twitter data into </a:t>
            </a:r>
            <a:r>
              <a:rPr lang="en-US" sz="1400" b="1" dirty="0">
                <a:solidFill>
                  <a:srgbClr val="00B0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Positive</a:t>
            </a:r>
            <a:r>
              <a:rPr lang="en-US" sz="1400" dirty="0">
                <a:solidFill>
                  <a:srgbClr val="00B0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r>
              <a:rPr lang="en-US" sz="1400" b="1" dirty="0">
                <a:solidFill>
                  <a:srgbClr val="00B0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Negative</a:t>
            </a:r>
            <a:r>
              <a:rPr lang="en-US" sz="1400" dirty="0">
                <a:solidFill>
                  <a:srgbClr val="00B0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and </a:t>
            </a:r>
            <a:r>
              <a:rPr lang="en-US" sz="1400" b="1" dirty="0">
                <a:solidFill>
                  <a:srgbClr val="00B0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Neutral</a:t>
            </a:r>
            <a:r>
              <a:rPr lang="en-US" sz="1400" dirty="0">
                <a:solidFill>
                  <a:srgbClr val="00B0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sentiment classes, enabling real-time brand monitoring and crisis detection.</a:t>
            </a:r>
            <a:endParaRPr lang="en-US" sz="1400" dirty="0">
              <a:solidFill>
                <a:srgbClr val="00B050"/>
              </a:solidFill>
            </a:endParaRPr>
          </a:p>
        </p:txBody>
      </p:sp>
      <p:sp>
        <p:nvSpPr>
          <p:cNvPr id="9" name="Shape 7"/>
          <p:cNvSpPr/>
          <p:nvPr/>
        </p:nvSpPr>
        <p:spPr>
          <a:xfrm>
            <a:off x="581025" y="28670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695325" y="29813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33350" y="76200"/>
                </a:moveTo>
                <a:cubicBezTo>
                  <a:pt x="133350" y="44658"/>
                  <a:pt x="107742" y="19050"/>
                  <a:pt x="76200" y="19050"/>
                </a:cubicBezTo>
                <a:cubicBezTo>
                  <a:pt x="44658" y="19050"/>
                  <a:pt x="19050" y="44658"/>
                  <a:pt x="19050" y="76200"/>
                </a:cubicBezTo>
                <a:cubicBezTo>
                  <a:pt x="19050" y="107742"/>
                  <a:pt x="44658" y="133350"/>
                  <a:pt x="76200" y="133350"/>
                </a:cubicBezTo>
                <a:cubicBezTo>
                  <a:pt x="107742" y="133350"/>
                  <a:pt x="133350" y="107742"/>
                  <a:pt x="133350" y="76200"/>
                </a:cubicBez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76200" y="100013"/>
                </a:moveTo>
                <a:cubicBezTo>
                  <a:pt x="89342" y="100013"/>
                  <a:pt x="100013" y="89342"/>
                  <a:pt x="100013" y="76200"/>
                </a:cubicBezTo>
                <a:cubicBezTo>
                  <a:pt x="100013" y="63058"/>
                  <a:pt x="89342" y="52388"/>
                  <a:pt x="76200" y="52388"/>
                </a:cubicBezTo>
                <a:cubicBezTo>
                  <a:pt x="63058" y="52388"/>
                  <a:pt x="52388" y="63058"/>
                  <a:pt x="52388" y="76200"/>
                </a:cubicBezTo>
                <a:cubicBezTo>
                  <a:pt x="52388" y="89342"/>
                  <a:pt x="63058" y="100013"/>
                  <a:pt x="76200" y="100013"/>
                </a:cubicBezTo>
                <a:close/>
                <a:moveTo>
                  <a:pt x="76200" y="33338"/>
                </a:moveTo>
                <a:cubicBezTo>
                  <a:pt x="99856" y="33338"/>
                  <a:pt x="119062" y="52544"/>
                  <a:pt x="119062" y="76200"/>
                </a:cubicBezTo>
                <a:cubicBezTo>
                  <a:pt x="119062" y="99856"/>
                  <a:pt x="99856" y="119062"/>
                  <a:pt x="76200" y="119062"/>
                </a:cubicBezTo>
                <a:cubicBezTo>
                  <a:pt x="52544" y="119062"/>
                  <a:pt x="33338" y="99856"/>
                  <a:pt x="33338" y="76200"/>
                </a:cubicBezTo>
                <a:cubicBezTo>
                  <a:pt x="33338" y="52544"/>
                  <a:pt x="52544" y="33338"/>
                  <a:pt x="76200" y="33338"/>
                </a:cubicBezTo>
                <a:close/>
                <a:moveTo>
                  <a:pt x="66675" y="76200"/>
                </a:moveTo>
                <a:cubicBezTo>
                  <a:pt x="66675" y="70943"/>
                  <a:pt x="70943" y="66675"/>
                  <a:pt x="76200" y="66675"/>
                </a:cubicBezTo>
                <a:cubicBezTo>
                  <a:pt x="81457" y="66675"/>
                  <a:pt x="85725" y="70943"/>
                  <a:pt x="85725" y="76200"/>
                </a:cubicBezTo>
                <a:cubicBezTo>
                  <a:pt x="85725" y="81457"/>
                  <a:pt x="81457" y="85725"/>
                  <a:pt x="76200" y="85725"/>
                </a:cubicBezTo>
                <a:cubicBezTo>
                  <a:pt x="70943" y="85725"/>
                  <a:pt x="66675" y="81457"/>
                  <a:pt x="66675" y="7620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1" name="Text 9"/>
          <p:cNvSpPr/>
          <p:nvPr/>
        </p:nvSpPr>
        <p:spPr>
          <a:xfrm>
            <a:off x="1076325" y="2924175"/>
            <a:ext cx="129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Specific Goals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23925" y="3400425"/>
            <a:ext cx="3190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Handle Class Imbalance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966788" y="3743325"/>
            <a:ext cx="31813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 techniques to address the 61%-33%-6% distribution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666155" y="3876675"/>
            <a:ext cx="114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66788" y="4018221"/>
            <a:ext cx="3324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Robust Negative Detection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966787" y="4377679"/>
            <a:ext cx="3700905" cy="1406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Maximize recall for negative sentiment (critical for crisis detection)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931069" y="4777730"/>
            <a:ext cx="2809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Processing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903658" y="5073448"/>
            <a:ext cx="4325568" cy="2043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Enable fast inference suitable for streaming Twitter data</a:t>
            </a:r>
            <a:endParaRPr lang="en-US" sz="1200" dirty="0"/>
          </a:p>
        </p:txBody>
      </p:sp>
      <p:sp>
        <p:nvSpPr>
          <p:cNvPr id="26" name="Text 24"/>
          <p:cNvSpPr/>
          <p:nvPr/>
        </p:nvSpPr>
        <p:spPr>
          <a:xfrm>
            <a:off x="909638" y="5385891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Actionable Insights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903658" y="5879972"/>
            <a:ext cx="3419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Provide business-relevant sentiment analysis and recommendations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6176963" y="2671763"/>
            <a:ext cx="5629275" cy="3800475"/>
          </a:xfrm>
          <a:custGeom>
            <a:avLst/>
            <a:gdLst/>
            <a:ahLst/>
            <a:cxnLst/>
            <a:rect l="l" t="t" r="r" b="b"/>
            <a:pathLst>
              <a:path w="5629275" h="3800475">
                <a:moveTo>
                  <a:pt x="114318" y="0"/>
                </a:moveTo>
                <a:lnTo>
                  <a:pt x="5514957" y="0"/>
                </a:lnTo>
                <a:cubicBezTo>
                  <a:pt x="5578093" y="0"/>
                  <a:pt x="5629275" y="51182"/>
                  <a:pt x="5629275" y="114318"/>
                </a:cubicBezTo>
                <a:lnTo>
                  <a:pt x="5629275" y="3686157"/>
                </a:lnTo>
                <a:cubicBezTo>
                  <a:pt x="5629275" y="3749293"/>
                  <a:pt x="5578093" y="3800475"/>
                  <a:pt x="5514957" y="3800475"/>
                </a:cubicBezTo>
                <a:lnTo>
                  <a:pt x="114318" y="3800475"/>
                </a:lnTo>
                <a:cubicBezTo>
                  <a:pt x="51182" y="3800475"/>
                  <a:pt x="0" y="3749293"/>
                  <a:pt x="0" y="3686157"/>
                </a:cubicBezTo>
                <a:lnTo>
                  <a:pt x="0" y="114318"/>
                </a:lnTo>
                <a:cubicBezTo>
                  <a:pt x="0" y="51224"/>
                  <a:pt x="51224" y="0"/>
                  <a:pt x="114318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372225" y="28670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C950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486525" y="29813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31" name="Text 29"/>
          <p:cNvSpPr/>
          <p:nvPr/>
        </p:nvSpPr>
        <p:spPr>
          <a:xfrm>
            <a:off x="6867525" y="2924175"/>
            <a:ext cx="1466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Success Criteria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76988" y="3405188"/>
            <a:ext cx="5229225" cy="619125"/>
          </a:xfrm>
          <a:custGeom>
            <a:avLst/>
            <a:gdLst/>
            <a:ahLst/>
            <a:cxnLst/>
            <a:rect l="l" t="t" r="r" b="b"/>
            <a:pathLst>
              <a:path w="5229225" h="619125">
                <a:moveTo>
                  <a:pt x="76202" y="0"/>
                </a:moveTo>
                <a:lnTo>
                  <a:pt x="5153023" y="0"/>
                </a:lnTo>
                <a:cubicBezTo>
                  <a:pt x="5195108" y="0"/>
                  <a:pt x="5229225" y="34117"/>
                  <a:pt x="5229225" y="76202"/>
                </a:cubicBezTo>
                <a:lnTo>
                  <a:pt x="5229225" y="542923"/>
                </a:lnTo>
                <a:cubicBezTo>
                  <a:pt x="5229225" y="585008"/>
                  <a:pt x="5195108" y="619125"/>
                  <a:pt x="5153023" y="619125"/>
                </a:cubicBezTo>
                <a:lnTo>
                  <a:pt x="76202" y="619125"/>
                </a:lnTo>
                <a:cubicBezTo>
                  <a:pt x="34117" y="619125"/>
                  <a:pt x="0" y="585008"/>
                  <a:pt x="0" y="5429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6496050" y="3524250"/>
            <a:ext cx="105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Overall Accuracy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749855" y="3524250"/>
            <a:ext cx="800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Target: &gt;65%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496050" y="3752850"/>
            <a:ext cx="504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Correct classification rate across all sentiments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76988" y="4110038"/>
            <a:ext cx="5229225" cy="619125"/>
          </a:xfrm>
          <a:custGeom>
            <a:avLst/>
            <a:gdLst/>
            <a:ahLst/>
            <a:cxnLst/>
            <a:rect l="l" t="t" r="r" b="b"/>
            <a:pathLst>
              <a:path w="5229225" h="619125">
                <a:moveTo>
                  <a:pt x="76202" y="0"/>
                </a:moveTo>
                <a:lnTo>
                  <a:pt x="5153023" y="0"/>
                </a:lnTo>
                <a:cubicBezTo>
                  <a:pt x="5195108" y="0"/>
                  <a:pt x="5229225" y="34117"/>
                  <a:pt x="5229225" y="76202"/>
                </a:cubicBezTo>
                <a:lnTo>
                  <a:pt x="5229225" y="542923"/>
                </a:lnTo>
                <a:cubicBezTo>
                  <a:pt x="5229225" y="585008"/>
                  <a:pt x="5195108" y="619125"/>
                  <a:pt x="5153023" y="619125"/>
                </a:cubicBezTo>
                <a:lnTo>
                  <a:pt x="76202" y="619125"/>
                </a:lnTo>
                <a:cubicBezTo>
                  <a:pt x="34117" y="619125"/>
                  <a:pt x="0" y="585008"/>
                  <a:pt x="0" y="5429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6496050" y="4229100"/>
            <a:ext cx="952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Negative Recall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755660" y="4229100"/>
            <a:ext cx="800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Target: &gt;45%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496050" y="4457700"/>
            <a:ext cx="504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Percentage of actual negatives correctly identified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76988" y="4814888"/>
            <a:ext cx="5229225" cy="619125"/>
          </a:xfrm>
          <a:custGeom>
            <a:avLst/>
            <a:gdLst/>
            <a:ahLst/>
            <a:cxnLst/>
            <a:rect l="l" t="t" r="r" b="b"/>
            <a:pathLst>
              <a:path w="5229225" h="619125">
                <a:moveTo>
                  <a:pt x="76202" y="0"/>
                </a:moveTo>
                <a:lnTo>
                  <a:pt x="5153023" y="0"/>
                </a:lnTo>
                <a:cubicBezTo>
                  <a:pt x="5195108" y="0"/>
                  <a:pt x="5229225" y="34117"/>
                  <a:pt x="5229225" y="76202"/>
                </a:cubicBezTo>
                <a:lnTo>
                  <a:pt x="5229225" y="542923"/>
                </a:lnTo>
                <a:cubicBezTo>
                  <a:pt x="5229225" y="585008"/>
                  <a:pt x="5195108" y="619125"/>
                  <a:pt x="5153023" y="619125"/>
                </a:cubicBezTo>
                <a:lnTo>
                  <a:pt x="76202" y="619125"/>
                </a:lnTo>
                <a:cubicBezTo>
                  <a:pt x="34117" y="619125"/>
                  <a:pt x="0" y="585008"/>
                  <a:pt x="0" y="5429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6496050" y="4933950"/>
            <a:ext cx="971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Macro F1-Score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0742861" y="4933950"/>
            <a:ext cx="809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Target: &gt;0.55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96050" y="5162550"/>
            <a:ext cx="504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Balanced performance across all sentiment classes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76988" y="5519738"/>
            <a:ext cx="5229225" cy="619125"/>
          </a:xfrm>
          <a:custGeom>
            <a:avLst/>
            <a:gdLst/>
            <a:ahLst/>
            <a:cxnLst/>
            <a:rect l="l" t="t" r="r" b="b"/>
            <a:pathLst>
              <a:path w="5229225" h="619125">
                <a:moveTo>
                  <a:pt x="76202" y="0"/>
                </a:moveTo>
                <a:lnTo>
                  <a:pt x="5153023" y="0"/>
                </a:lnTo>
                <a:cubicBezTo>
                  <a:pt x="5195108" y="0"/>
                  <a:pt x="5229225" y="34117"/>
                  <a:pt x="5229225" y="76202"/>
                </a:cubicBezTo>
                <a:lnTo>
                  <a:pt x="5229225" y="542923"/>
                </a:lnTo>
                <a:cubicBezTo>
                  <a:pt x="5229225" y="585008"/>
                  <a:pt x="5195108" y="619125"/>
                  <a:pt x="5153023" y="619125"/>
                </a:cubicBezTo>
                <a:lnTo>
                  <a:pt x="76202" y="619125"/>
                </a:lnTo>
                <a:cubicBezTo>
                  <a:pt x="34117" y="619125"/>
                  <a:pt x="0" y="585008"/>
                  <a:pt x="0" y="5429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6496050" y="5638800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Cross-Validation Stability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700445" y="5638800"/>
            <a:ext cx="857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 Variance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496050" y="5867400"/>
            <a:ext cx="504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Consistent performance across different data splits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529605" y="482729"/>
            <a:ext cx="9292381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Dataset Overview &amp; Characteristics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147763"/>
            <a:ext cx="4467225" cy="2171700"/>
          </a:xfrm>
          <a:custGeom>
            <a:avLst/>
            <a:gdLst/>
            <a:ahLst/>
            <a:cxnLst/>
            <a:rect l="l" t="t" r="r" b="b"/>
            <a:pathLst>
              <a:path w="4467225" h="2171700">
                <a:moveTo>
                  <a:pt x="114297" y="0"/>
                </a:moveTo>
                <a:lnTo>
                  <a:pt x="4352928" y="0"/>
                </a:lnTo>
                <a:cubicBezTo>
                  <a:pt x="4416053" y="0"/>
                  <a:pt x="4467225" y="51172"/>
                  <a:pt x="4467225" y="114297"/>
                </a:cubicBezTo>
                <a:lnTo>
                  <a:pt x="4467225" y="2057403"/>
                </a:lnTo>
                <a:cubicBezTo>
                  <a:pt x="4467225" y="2120528"/>
                  <a:pt x="4416053" y="2171700"/>
                  <a:pt x="4352928" y="2171700"/>
                </a:cubicBezTo>
                <a:lnTo>
                  <a:pt x="114297" y="2171700"/>
                </a:lnTo>
                <a:cubicBezTo>
                  <a:pt x="51172" y="2171700"/>
                  <a:pt x="0" y="2120528"/>
                  <a:pt x="0" y="20574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77453" y="135255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50019" y="68915"/>
                </a:moveTo>
                <a:cubicBezTo>
                  <a:pt x="145063" y="72197"/>
                  <a:pt x="139370" y="74842"/>
                  <a:pt x="133443" y="76952"/>
                </a:cubicBezTo>
                <a:cubicBezTo>
                  <a:pt x="117704" y="82577"/>
                  <a:pt x="97043" y="85725"/>
                  <a:pt x="75009" y="85725"/>
                </a:cubicBezTo>
                <a:cubicBezTo>
                  <a:pt x="52975" y="85725"/>
                  <a:pt x="32281" y="82544"/>
                  <a:pt x="16576" y="76952"/>
                </a:cubicBezTo>
                <a:cubicBezTo>
                  <a:pt x="10682" y="74842"/>
                  <a:pt x="4956" y="72197"/>
                  <a:pt x="0" y="68915"/>
                </a:cubicBezTo>
                <a:lnTo>
                  <a:pt x="0" y="96441"/>
                </a:lnTo>
                <a:cubicBezTo>
                  <a:pt x="0" y="111242"/>
                  <a:pt x="33587" y="123230"/>
                  <a:pt x="75009" y="123230"/>
                </a:cubicBezTo>
                <a:cubicBezTo>
                  <a:pt x="116432" y="123230"/>
                  <a:pt x="150019" y="111242"/>
                  <a:pt x="150019" y="96441"/>
                </a:cubicBezTo>
                <a:lnTo>
                  <a:pt x="150019" y="68915"/>
                </a:lnTo>
                <a:close/>
                <a:moveTo>
                  <a:pt x="150019" y="42863"/>
                </a:moveTo>
                <a:lnTo>
                  <a:pt x="150019" y="26789"/>
                </a:lnTo>
                <a:cubicBezTo>
                  <a:pt x="150019" y="11988"/>
                  <a:pt x="116432" y="0"/>
                  <a:pt x="75009" y="0"/>
                </a:cubicBezTo>
                <a:cubicBezTo>
                  <a:pt x="33587" y="0"/>
                  <a:pt x="0" y="11988"/>
                  <a:pt x="0" y="26789"/>
                </a:cubicBezTo>
                <a:lnTo>
                  <a:pt x="0" y="42863"/>
                </a:lnTo>
                <a:cubicBezTo>
                  <a:pt x="0" y="57663"/>
                  <a:pt x="33587" y="69652"/>
                  <a:pt x="75009" y="69652"/>
                </a:cubicBezTo>
                <a:cubicBezTo>
                  <a:pt x="116432" y="69652"/>
                  <a:pt x="150019" y="57663"/>
                  <a:pt x="150019" y="42863"/>
                </a:cubicBezTo>
                <a:close/>
                <a:moveTo>
                  <a:pt x="133443" y="130530"/>
                </a:moveTo>
                <a:cubicBezTo>
                  <a:pt x="117738" y="136122"/>
                  <a:pt x="97077" y="139303"/>
                  <a:pt x="75009" y="139303"/>
                </a:cubicBezTo>
                <a:cubicBezTo>
                  <a:pt x="52942" y="139303"/>
                  <a:pt x="32281" y="136122"/>
                  <a:pt x="16576" y="130530"/>
                </a:cubicBezTo>
                <a:cubicBezTo>
                  <a:pt x="10682" y="128420"/>
                  <a:pt x="4956" y="125775"/>
                  <a:pt x="0" y="122493"/>
                </a:cubicBezTo>
                <a:lnTo>
                  <a:pt x="0" y="144661"/>
                </a:lnTo>
                <a:cubicBezTo>
                  <a:pt x="0" y="159462"/>
                  <a:pt x="33587" y="171450"/>
                  <a:pt x="75009" y="171450"/>
                </a:cubicBezTo>
                <a:cubicBezTo>
                  <a:pt x="116432" y="171450"/>
                  <a:pt x="150019" y="159462"/>
                  <a:pt x="150019" y="144661"/>
                </a:cubicBezTo>
                <a:lnTo>
                  <a:pt x="150019" y="122493"/>
                </a:lnTo>
                <a:cubicBezTo>
                  <a:pt x="145063" y="125775"/>
                  <a:pt x="139370" y="128420"/>
                  <a:pt x="133443" y="13053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" name="Text 4"/>
          <p:cNvSpPr/>
          <p:nvPr/>
        </p:nvSpPr>
        <p:spPr>
          <a:xfrm>
            <a:off x="762000" y="1304925"/>
            <a:ext cx="401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Source &amp; Context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42925" y="1995487"/>
            <a:ext cx="4152900" cy="9525"/>
          </a:xfrm>
          <a:custGeom>
            <a:avLst/>
            <a:gdLst/>
            <a:ahLst/>
            <a:cxnLst/>
            <a:rect l="l" t="t" r="r" b="b"/>
            <a:pathLst>
              <a:path w="4152900" h="9525">
                <a:moveTo>
                  <a:pt x="0" y="0"/>
                </a:moveTo>
                <a:lnTo>
                  <a:pt x="4152900" y="0"/>
                </a:lnTo>
                <a:lnTo>
                  <a:pt x="41529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333333"/>
          </a:solidFill>
          <a:ln/>
        </p:spPr>
      </p:sp>
      <p:sp>
        <p:nvSpPr>
          <p:cNvPr id="8" name="Text 6"/>
          <p:cNvSpPr/>
          <p:nvPr/>
        </p:nvSpPr>
        <p:spPr>
          <a:xfrm>
            <a:off x="542925" y="1743075"/>
            <a:ext cx="419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Origin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171081" y="1743075"/>
            <a:ext cx="1590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SXSW Conference Tweets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42925" y="2386013"/>
            <a:ext cx="4152900" cy="9525"/>
          </a:xfrm>
          <a:custGeom>
            <a:avLst/>
            <a:gdLst/>
            <a:ahLst/>
            <a:cxnLst/>
            <a:rect l="l" t="t" r="r" b="b"/>
            <a:pathLst>
              <a:path w="4152900" h="9525">
                <a:moveTo>
                  <a:pt x="0" y="0"/>
                </a:moveTo>
                <a:lnTo>
                  <a:pt x="4152900" y="0"/>
                </a:lnTo>
                <a:lnTo>
                  <a:pt x="41529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333333"/>
          </a:solidFill>
          <a:ln/>
        </p:spPr>
      </p:sp>
      <p:sp>
        <p:nvSpPr>
          <p:cNvPr id="11" name="Text 9"/>
          <p:cNvSpPr/>
          <p:nvPr/>
        </p:nvSpPr>
        <p:spPr>
          <a:xfrm>
            <a:off x="542925" y="2133600"/>
            <a:ext cx="800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Tweets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099495" y="2133600"/>
            <a:ext cx="1666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9,093 (9,070 after cleaning)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42925" y="2776538"/>
            <a:ext cx="4152900" cy="9525"/>
          </a:xfrm>
          <a:custGeom>
            <a:avLst/>
            <a:gdLst/>
            <a:ahLst/>
            <a:cxnLst/>
            <a:rect l="l" t="t" r="r" b="b"/>
            <a:pathLst>
              <a:path w="4152900" h="9525">
                <a:moveTo>
                  <a:pt x="0" y="0"/>
                </a:moveTo>
                <a:lnTo>
                  <a:pt x="4152900" y="0"/>
                </a:lnTo>
                <a:lnTo>
                  <a:pt x="41529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333333"/>
          </a:solidFill>
          <a:ln/>
        </p:spPr>
      </p:sp>
      <p:sp>
        <p:nvSpPr>
          <p:cNvPr id="14" name="Text 12"/>
          <p:cNvSpPr/>
          <p:nvPr/>
        </p:nvSpPr>
        <p:spPr>
          <a:xfrm>
            <a:off x="542925" y="2524125"/>
            <a:ext cx="857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 Brands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251299" y="2524125"/>
            <a:ext cx="151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Apple &amp; Google Products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42925" y="2914650"/>
            <a:ext cx="542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Labeling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613398" y="2914650"/>
            <a:ext cx="1152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Human-Annotated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5763" y="3481388"/>
            <a:ext cx="4467225" cy="2990850"/>
          </a:xfrm>
          <a:custGeom>
            <a:avLst/>
            <a:gdLst/>
            <a:ahLst/>
            <a:cxnLst/>
            <a:rect l="l" t="t" r="r" b="b"/>
            <a:pathLst>
              <a:path w="4467225" h="2990850">
                <a:moveTo>
                  <a:pt x="114310" y="0"/>
                </a:moveTo>
                <a:lnTo>
                  <a:pt x="4352915" y="0"/>
                </a:lnTo>
                <a:cubicBezTo>
                  <a:pt x="4416047" y="0"/>
                  <a:pt x="4467225" y="51178"/>
                  <a:pt x="4467225" y="114310"/>
                </a:cubicBezTo>
                <a:lnTo>
                  <a:pt x="4467225" y="2876540"/>
                </a:lnTo>
                <a:cubicBezTo>
                  <a:pt x="4467225" y="2939672"/>
                  <a:pt x="4416047" y="2990850"/>
                  <a:pt x="4352915" y="2990850"/>
                </a:cubicBezTo>
                <a:lnTo>
                  <a:pt x="114310" y="2990850"/>
                </a:lnTo>
                <a:cubicBezTo>
                  <a:pt x="51178" y="2990850"/>
                  <a:pt x="0" y="2939672"/>
                  <a:pt x="0" y="2876540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566738" y="36861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85725" y="45541"/>
                </a:moveTo>
                <a:cubicBezTo>
                  <a:pt x="90179" y="45541"/>
                  <a:pt x="93762" y="49124"/>
                  <a:pt x="93762" y="53578"/>
                </a:cubicBezTo>
                <a:lnTo>
                  <a:pt x="93762" y="91083"/>
                </a:lnTo>
                <a:cubicBezTo>
                  <a:pt x="93762" y="95536"/>
                  <a:pt x="90179" y="99120"/>
                  <a:pt x="85725" y="99120"/>
                </a:cubicBezTo>
                <a:cubicBezTo>
                  <a:pt x="81271" y="99120"/>
                  <a:pt x="77688" y="95536"/>
                  <a:pt x="77688" y="91083"/>
                </a:cubicBezTo>
                <a:lnTo>
                  <a:pt x="77688" y="53578"/>
                </a:lnTo>
                <a:cubicBezTo>
                  <a:pt x="77688" y="49124"/>
                  <a:pt x="81271" y="45541"/>
                  <a:pt x="85725" y="45541"/>
                </a:cubicBezTo>
                <a:close/>
                <a:moveTo>
                  <a:pt x="76784" y="117872"/>
                </a:moveTo>
                <a:cubicBezTo>
                  <a:pt x="76581" y="114553"/>
                  <a:pt x="78236" y="111396"/>
                  <a:pt x="81081" y="109675"/>
                </a:cubicBezTo>
                <a:cubicBezTo>
                  <a:pt x="83926" y="107954"/>
                  <a:pt x="87491" y="107954"/>
                  <a:pt x="90336" y="109675"/>
                </a:cubicBezTo>
                <a:cubicBezTo>
                  <a:pt x="93181" y="111396"/>
                  <a:pt x="94836" y="114553"/>
                  <a:pt x="94632" y="117872"/>
                </a:cubicBezTo>
                <a:cubicBezTo>
                  <a:pt x="94836" y="121191"/>
                  <a:pt x="93181" y="124348"/>
                  <a:pt x="90336" y="126069"/>
                </a:cubicBezTo>
                <a:cubicBezTo>
                  <a:pt x="87491" y="127790"/>
                  <a:pt x="83926" y="127790"/>
                  <a:pt x="81081" y="126069"/>
                </a:cubicBezTo>
                <a:cubicBezTo>
                  <a:pt x="78236" y="124348"/>
                  <a:pt x="76581" y="121191"/>
                  <a:pt x="76784" y="117872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20" name="Text 18"/>
          <p:cNvSpPr/>
          <p:nvPr/>
        </p:nvSpPr>
        <p:spPr>
          <a:xfrm>
            <a:off x="762000" y="3638550"/>
            <a:ext cx="401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Characteristics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57213" y="40767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2" name="Text 20"/>
          <p:cNvSpPr/>
          <p:nvPr/>
        </p:nvSpPr>
        <p:spPr>
          <a:xfrm>
            <a:off x="762000" y="4019550"/>
            <a:ext cx="3733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Language:</a:t>
            </a:r>
            <a:r>
              <a:rPr lang="en-US" sz="105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English with social media slang, abbreviations, emojis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57213" y="43434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4" name="Text 22"/>
          <p:cNvSpPr/>
          <p:nvPr/>
        </p:nvSpPr>
        <p:spPr>
          <a:xfrm>
            <a:off x="762000" y="4286250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Noise:</a:t>
            </a:r>
            <a:r>
              <a:rPr lang="en-US" sz="105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URLs, user mentions (@), hashtags (#), typos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57213" y="46101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6" name="Text 24"/>
          <p:cNvSpPr/>
          <p:nvPr/>
        </p:nvSpPr>
        <p:spPr>
          <a:xfrm>
            <a:off x="762000" y="4552950"/>
            <a:ext cx="3076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Complexity:</a:t>
            </a:r>
            <a:r>
              <a:rPr lang="en-US" sz="105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Sarcasm, context-dependent sentiment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57213" y="48768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8" name="Text 26"/>
          <p:cNvSpPr/>
          <p:nvPr/>
        </p:nvSpPr>
        <p:spPr>
          <a:xfrm>
            <a:off x="762000" y="4819650"/>
            <a:ext cx="2638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Grammar:</a:t>
            </a:r>
            <a:r>
              <a:rPr lang="en-US" sz="105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Informal, inconsistent punctuation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018633" y="1147763"/>
            <a:ext cx="6791325" cy="2352675"/>
          </a:xfrm>
          <a:custGeom>
            <a:avLst/>
            <a:gdLst/>
            <a:ahLst/>
            <a:cxnLst/>
            <a:rect l="l" t="t" r="r" b="b"/>
            <a:pathLst>
              <a:path w="6791325" h="2352675">
                <a:moveTo>
                  <a:pt x="114293" y="0"/>
                </a:moveTo>
                <a:lnTo>
                  <a:pt x="6677032" y="0"/>
                </a:lnTo>
                <a:cubicBezTo>
                  <a:pt x="6740154" y="0"/>
                  <a:pt x="6791325" y="51171"/>
                  <a:pt x="6791325" y="114293"/>
                </a:cubicBezTo>
                <a:lnTo>
                  <a:pt x="6791325" y="2238382"/>
                </a:lnTo>
                <a:cubicBezTo>
                  <a:pt x="6791325" y="2301504"/>
                  <a:pt x="6740154" y="2352675"/>
                  <a:pt x="6677032" y="2352675"/>
                </a:cubicBezTo>
                <a:lnTo>
                  <a:pt x="114293" y="2352675"/>
                </a:lnTo>
                <a:cubicBezTo>
                  <a:pt x="51171" y="2352675"/>
                  <a:pt x="0" y="2301504"/>
                  <a:pt x="0" y="22383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5175796" y="1304925"/>
            <a:ext cx="6562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 Distribution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175796" y="1647825"/>
            <a:ext cx="6543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Challenge:</a:t>
            </a: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Significant class imbalance requires specialized handling</a:t>
            </a:r>
            <a:endParaRPr lang="en-US" sz="1600" dirty="0"/>
          </a:p>
        </p:txBody>
      </p:sp>
      <p:pic>
        <p:nvPicPr>
          <p:cNvPr id="32" name="Image 0" descr="https://kimi-img.moonshot.cn/pub/slides/26-02-05-16:50:22-d625jjj3kdllu43i71a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75796" y="1914525"/>
            <a:ext cx="6477000" cy="1428750"/>
          </a:xfrm>
          <a:prstGeom prst="roundRect">
            <a:avLst>
              <a:gd name="adj" fmla="val 0"/>
            </a:avLst>
          </a:prstGeom>
        </p:spPr>
      </p:pic>
      <p:sp>
        <p:nvSpPr>
          <p:cNvPr id="33" name="Shape 30"/>
          <p:cNvSpPr/>
          <p:nvPr/>
        </p:nvSpPr>
        <p:spPr>
          <a:xfrm>
            <a:off x="5018633" y="3662362"/>
            <a:ext cx="2181225" cy="962025"/>
          </a:xfrm>
          <a:custGeom>
            <a:avLst/>
            <a:gdLst/>
            <a:ahLst/>
            <a:cxnLst/>
            <a:rect l="l" t="t" r="r" b="b"/>
            <a:pathLst>
              <a:path w="2181225" h="962025">
                <a:moveTo>
                  <a:pt x="76202" y="0"/>
                </a:moveTo>
                <a:lnTo>
                  <a:pt x="2105023" y="0"/>
                </a:lnTo>
                <a:cubicBezTo>
                  <a:pt x="2147080" y="0"/>
                  <a:pt x="2181225" y="34145"/>
                  <a:pt x="2181225" y="76202"/>
                </a:cubicBezTo>
                <a:lnTo>
                  <a:pt x="2181225" y="885823"/>
                </a:lnTo>
                <a:cubicBezTo>
                  <a:pt x="2181225" y="927880"/>
                  <a:pt x="2147080" y="962025"/>
                  <a:pt x="2105023" y="962025"/>
                </a:cubicBezTo>
                <a:lnTo>
                  <a:pt x="76202" y="962025"/>
                </a:lnTo>
                <a:cubicBezTo>
                  <a:pt x="34145" y="962025"/>
                  <a:pt x="0" y="927880"/>
                  <a:pt x="0" y="8858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A7282">
              <a:alpha val="10196"/>
            </a:srgbClr>
          </a:solidFill>
          <a:ln w="12700">
            <a:solidFill>
              <a:srgbClr val="6A7282">
                <a:alpha val="30196"/>
              </a:srgbClr>
            </a:solidFill>
            <a:prstDash val="solid"/>
          </a:ln>
        </p:spPr>
      </p:sp>
      <p:sp>
        <p:nvSpPr>
          <p:cNvPr id="34" name="Text 31"/>
          <p:cNvSpPr/>
          <p:nvPr/>
        </p:nvSpPr>
        <p:spPr>
          <a:xfrm>
            <a:off x="5066258" y="3781425"/>
            <a:ext cx="20859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99A1A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61%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5104358" y="4162425"/>
            <a:ext cx="2009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Neutral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5109121" y="4352925"/>
            <a:ext cx="2000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5,531 tweets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7322344" y="3662362"/>
            <a:ext cx="2181225" cy="962025"/>
          </a:xfrm>
          <a:custGeom>
            <a:avLst/>
            <a:gdLst/>
            <a:ahLst/>
            <a:cxnLst/>
            <a:rect l="l" t="t" r="r" b="b"/>
            <a:pathLst>
              <a:path w="2181225" h="962025">
                <a:moveTo>
                  <a:pt x="76202" y="0"/>
                </a:moveTo>
                <a:lnTo>
                  <a:pt x="2105023" y="0"/>
                </a:lnTo>
                <a:cubicBezTo>
                  <a:pt x="2147080" y="0"/>
                  <a:pt x="2181225" y="34145"/>
                  <a:pt x="2181225" y="76202"/>
                </a:cubicBezTo>
                <a:lnTo>
                  <a:pt x="2181225" y="885823"/>
                </a:lnTo>
                <a:cubicBezTo>
                  <a:pt x="2181225" y="927880"/>
                  <a:pt x="2147080" y="962025"/>
                  <a:pt x="2105023" y="962025"/>
                </a:cubicBezTo>
                <a:lnTo>
                  <a:pt x="76202" y="962025"/>
                </a:lnTo>
                <a:cubicBezTo>
                  <a:pt x="34145" y="962025"/>
                  <a:pt x="0" y="927880"/>
                  <a:pt x="0" y="8858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38" name="Text 35"/>
          <p:cNvSpPr/>
          <p:nvPr/>
        </p:nvSpPr>
        <p:spPr>
          <a:xfrm>
            <a:off x="7369969" y="3781425"/>
            <a:ext cx="20859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33%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7408069" y="4162425"/>
            <a:ext cx="2009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Positive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7412831" y="4352925"/>
            <a:ext cx="2000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2,970 tweets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9626203" y="3662362"/>
            <a:ext cx="2181225" cy="962025"/>
          </a:xfrm>
          <a:custGeom>
            <a:avLst/>
            <a:gdLst/>
            <a:ahLst/>
            <a:cxnLst/>
            <a:rect l="l" t="t" r="r" b="b"/>
            <a:pathLst>
              <a:path w="2181225" h="962025">
                <a:moveTo>
                  <a:pt x="76202" y="0"/>
                </a:moveTo>
                <a:lnTo>
                  <a:pt x="2105023" y="0"/>
                </a:lnTo>
                <a:cubicBezTo>
                  <a:pt x="2147080" y="0"/>
                  <a:pt x="2181225" y="34145"/>
                  <a:pt x="2181225" y="76202"/>
                </a:cubicBezTo>
                <a:lnTo>
                  <a:pt x="2181225" y="885823"/>
                </a:lnTo>
                <a:cubicBezTo>
                  <a:pt x="2181225" y="927880"/>
                  <a:pt x="2147080" y="962025"/>
                  <a:pt x="2105023" y="962025"/>
                </a:cubicBezTo>
                <a:lnTo>
                  <a:pt x="76202" y="962025"/>
                </a:lnTo>
                <a:cubicBezTo>
                  <a:pt x="34145" y="962025"/>
                  <a:pt x="0" y="927880"/>
                  <a:pt x="0" y="8858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270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42" name="Text 39"/>
          <p:cNvSpPr/>
          <p:nvPr/>
        </p:nvSpPr>
        <p:spPr>
          <a:xfrm>
            <a:off x="9673828" y="3781425"/>
            <a:ext cx="20859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6%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9711928" y="4162425"/>
            <a:ext cx="2009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Negative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9716691" y="4352925"/>
            <a:ext cx="2000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569 tweets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5032921" y="4781550"/>
            <a:ext cx="6781800" cy="876300"/>
          </a:xfrm>
          <a:custGeom>
            <a:avLst/>
            <a:gdLst/>
            <a:ahLst/>
            <a:cxnLst/>
            <a:rect l="l" t="t" r="r" b="b"/>
            <a:pathLst>
              <a:path w="6781800" h="876300">
                <a:moveTo>
                  <a:pt x="0" y="0"/>
                </a:moveTo>
                <a:lnTo>
                  <a:pt x="6705597" y="0"/>
                </a:lnTo>
                <a:cubicBezTo>
                  <a:pt x="6747683" y="0"/>
                  <a:pt x="6781800" y="34117"/>
                  <a:pt x="6781800" y="76203"/>
                </a:cubicBezTo>
                <a:lnTo>
                  <a:pt x="6781800" y="800097"/>
                </a:lnTo>
                <a:cubicBezTo>
                  <a:pt x="6781800" y="842183"/>
                  <a:pt x="6747683" y="876300"/>
                  <a:pt x="6705597" y="876300"/>
                </a:cubicBezTo>
                <a:lnTo>
                  <a:pt x="0" y="8763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B2C36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6" name="Shape 43"/>
          <p:cNvSpPr/>
          <p:nvPr/>
        </p:nvSpPr>
        <p:spPr>
          <a:xfrm>
            <a:off x="5032921" y="4781550"/>
            <a:ext cx="38100" cy="876300"/>
          </a:xfrm>
          <a:custGeom>
            <a:avLst/>
            <a:gdLst/>
            <a:ahLst/>
            <a:cxnLst/>
            <a:rect l="l" t="t" r="r" b="b"/>
            <a:pathLst>
              <a:path w="38100" h="876300">
                <a:moveTo>
                  <a:pt x="0" y="0"/>
                </a:moveTo>
                <a:lnTo>
                  <a:pt x="38100" y="0"/>
                </a:lnTo>
                <a:lnTo>
                  <a:pt x="38100" y="876300"/>
                </a:lnTo>
                <a:lnTo>
                  <a:pt x="0" y="876300"/>
                </a:lnTo>
                <a:lnTo>
                  <a:pt x="0" y="0"/>
                </a:ln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47" name="Shape 44"/>
          <p:cNvSpPr/>
          <p:nvPr/>
        </p:nvSpPr>
        <p:spPr>
          <a:xfrm>
            <a:off x="5185321" y="49339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48" name="Text 45"/>
          <p:cNvSpPr/>
          <p:nvPr/>
        </p:nvSpPr>
        <p:spPr>
          <a:xfrm>
            <a:off x="5394871" y="4895850"/>
            <a:ext cx="6372225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Implication:</a:t>
            </a:r>
            <a:r>
              <a:rPr lang="en-US" sz="120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The 10:1 ratio between neutral and negative classes creates a significant modeling challenge. Standard accuracy metrics can be misleading—a model that always predicts "neutral" would achieve 61% accuracy while failing completely at crisis detection.</a:t>
            </a:r>
            <a:endParaRPr lang="en-US" sz="12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433387" y="388144"/>
            <a:ext cx="8008864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Exploratory Data Analysis Findings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385763" y="1071563"/>
            <a:ext cx="5629275" cy="2200275"/>
          </a:xfrm>
          <a:custGeom>
            <a:avLst/>
            <a:gdLst/>
            <a:ahLst/>
            <a:cxnLst/>
            <a:rect l="l" t="t" r="r" b="b"/>
            <a:pathLst>
              <a:path w="5629275" h="2200275">
                <a:moveTo>
                  <a:pt x="114304" y="0"/>
                </a:moveTo>
                <a:lnTo>
                  <a:pt x="5514971" y="0"/>
                </a:lnTo>
                <a:cubicBezTo>
                  <a:pt x="5578099" y="0"/>
                  <a:pt x="5629275" y="51176"/>
                  <a:pt x="5629275" y="114304"/>
                </a:cubicBezTo>
                <a:lnTo>
                  <a:pt x="5629275" y="2085971"/>
                </a:lnTo>
                <a:cubicBezTo>
                  <a:pt x="5629275" y="2149099"/>
                  <a:pt x="5578099" y="2200275"/>
                  <a:pt x="5514971" y="2200275"/>
                </a:cubicBezTo>
                <a:lnTo>
                  <a:pt x="114304" y="2200275"/>
                </a:lnTo>
                <a:cubicBezTo>
                  <a:pt x="51176" y="2200275"/>
                  <a:pt x="0" y="2149099"/>
                  <a:pt x="0" y="2085971"/>
                </a:cubicBezTo>
                <a:lnTo>
                  <a:pt x="0" y="114304"/>
                </a:lnTo>
                <a:cubicBezTo>
                  <a:pt x="0" y="51176"/>
                  <a:pt x="51176" y="0"/>
                  <a:pt x="114304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50069" y="123825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358" y="21431"/>
                </a:moveTo>
                <a:cubicBezTo>
                  <a:pt x="5358" y="9611"/>
                  <a:pt x="14968" y="0"/>
                  <a:pt x="26789" y="0"/>
                </a:cubicBezTo>
                <a:lnTo>
                  <a:pt x="101798" y="0"/>
                </a:lnTo>
                <a:cubicBezTo>
                  <a:pt x="113619" y="0"/>
                  <a:pt x="123230" y="9611"/>
                  <a:pt x="123230" y="21431"/>
                </a:cubicBezTo>
                <a:lnTo>
                  <a:pt x="123230" y="150019"/>
                </a:lnTo>
                <a:cubicBezTo>
                  <a:pt x="123230" y="161839"/>
                  <a:pt x="113619" y="171450"/>
                  <a:pt x="101798" y="171450"/>
                </a:cubicBezTo>
                <a:lnTo>
                  <a:pt x="26789" y="171450"/>
                </a:lnTo>
                <a:cubicBezTo>
                  <a:pt x="14968" y="171450"/>
                  <a:pt x="5358" y="161839"/>
                  <a:pt x="5358" y="150019"/>
                </a:cubicBezTo>
                <a:lnTo>
                  <a:pt x="5358" y="21431"/>
                </a:lnTo>
                <a:close/>
                <a:moveTo>
                  <a:pt x="26789" y="21431"/>
                </a:moveTo>
                <a:lnTo>
                  <a:pt x="26789" y="123230"/>
                </a:lnTo>
                <a:lnTo>
                  <a:pt x="101798" y="123230"/>
                </a:lnTo>
                <a:lnTo>
                  <a:pt x="101798" y="21431"/>
                </a:lnTo>
                <a:lnTo>
                  <a:pt x="26789" y="21431"/>
                </a:lnTo>
                <a:close/>
                <a:moveTo>
                  <a:pt x="64294" y="158055"/>
                </a:moveTo>
                <a:cubicBezTo>
                  <a:pt x="70221" y="158055"/>
                  <a:pt x="75009" y="153267"/>
                  <a:pt x="75009" y="147340"/>
                </a:cubicBezTo>
                <a:cubicBezTo>
                  <a:pt x="75009" y="141413"/>
                  <a:pt x="70221" y="136624"/>
                  <a:pt x="64294" y="136624"/>
                </a:cubicBezTo>
                <a:cubicBezTo>
                  <a:pt x="58367" y="136624"/>
                  <a:pt x="53578" y="141413"/>
                  <a:pt x="53578" y="147340"/>
                </a:cubicBezTo>
                <a:cubicBezTo>
                  <a:pt x="53578" y="153267"/>
                  <a:pt x="58367" y="158055"/>
                  <a:pt x="64294" y="158055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" name="Text 4"/>
          <p:cNvSpPr/>
          <p:nvPr/>
        </p:nvSpPr>
        <p:spPr>
          <a:xfrm>
            <a:off x="723900" y="1190625"/>
            <a:ext cx="525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 Mention Analysis</a:t>
            </a:r>
            <a:endParaRPr lang="en-US" sz="1600" dirty="0"/>
          </a:p>
        </p:txBody>
      </p:sp>
      <p:pic>
        <p:nvPicPr>
          <p:cNvPr id="7" name="Image 0" descr="https://kimi-img.moonshot.cn/pub/slides/26-02-05-16:50:22-d625jjkomnmeife651l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4825" y="1533525"/>
            <a:ext cx="5391150" cy="1619250"/>
          </a:xfrm>
          <a:prstGeom prst="roundRect">
            <a:avLst>
              <a:gd name="adj" fmla="val 0"/>
            </a:avLst>
          </a:prstGeom>
        </p:spPr>
      </p:pic>
      <p:sp>
        <p:nvSpPr>
          <p:cNvPr id="8" name="Shape 5"/>
          <p:cNvSpPr/>
          <p:nvPr/>
        </p:nvSpPr>
        <p:spPr>
          <a:xfrm>
            <a:off x="385763" y="3395663"/>
            <a:ext cx="5629275" cy="2200275"/>
          </a:xfrm>
          <a:custGeom>
            <a:avLst/>
            <a:gdLst/>
            <a:ahLst/>
            <a:cxnLst/>
            <a:rect l="l" t="t" r="r" b="b"/>
            <a:pathLst>
              <a:path w="5629275" h="2200275">
                <a:moveTo>
                  <a:pt x="114304" y="0"/>
                </a:moveTo>
                <a:lnTo>
                  <a:pt x="5514971" y="0"/>
                </a:lnTo>
                <a:cubicBezTo>
                  <a:pt x="5578099" y="0"/>
                  <a:pt x="5629275" y="51176"/>
                  <a:pt x="5629275" y="114304"/>
                </a:cubicBezTo>
                <a:lnTo>
                  <a:pt x="5629275" y="2085971"/>
                </a:lnTo>
                <a:cubicBezTo>
                  <a:pt x="5629275" y="2149099"/>
                  <a:pt x="5578099" y="2200275"/>
                  <a:pt x="5514971" y="2200275"/>
                </a:cubicBezTo>
                <a:lnTo>
                  <a:pt x="114304" y="2200275"/>
                </a:lnTo>
                <a:cubicBezTo>
                  <a:pt x="51176" y="2200275"/>
                  <a:pt x="0" y="2149099"/>
                  <a:pt x="0" y="2085971"/>
                </a:cubicBezTo>
                <a:lnTo>
                  <a:pt x="0" y="114304"/>
                </a:lnTo>
                <a:cubicBezTo>
                  <a:pt x="0" y="51176"/>
                  <a:pt x="51176" y="0"/>
                  <a:pt x="114304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28638" y="35623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0716" y="10716"/>
                </a:moveTo>
                <a:cubicBezTo>
                  <a:pt x="16643" y="10716"/>
                  <a:pt x="21431" y="15504"/>
                  <a:pt x="21431" y="21431"/>
                </a:cubicBezTo>
                <a:lnTo>
                  <a:pt x="21431" y="133945"/>
                </a:lnTo>
                <a:cubicBezTo>
                  <a:pt x="21431" y="136892"/>
                  <a:pt x="23842" y="139303"/>
                  <a:pt x="26789" y="139303"/>
                </a:cubicBezTo>
                <a:lnTo>
                  <a:pt x="160734" y="139303"/>
                </a:lnTo>
                <a:cubicBezTo>
                  <a:pt x="166661" y="139303"/>
                  <a:pt x="171450" y="144092"/>
                  <a:pt x="171450" y="150019"/>
                </a:cubicBezTo>
                <a:cubicBezTo>
                  <a:pt x="171450" y="155946"/>
                  <a:pt x="166661" y="160734"/>
                  <a:pt x="160734" y="160734"/>
                </a:cubicBezTo>
                <a:lnTo>
                  <a:pt x="26789" y="160734"/>
                </a:lnTo>
                <a:cubicBezTo>
                  <a:pt x="11988" y="160734"/>
                  <a:pt x="0" y="148746"/>
                  <a:pt x="0" y="133945"/>
                </a:cubicBezTo>
                <a:lnTo>
                  <a:pt x="0" y="21431"/>
                </a:lnTo>
                <a:cubicBezTo>
                  <a:pt x="0" y="15504"/>
                  <a:pt x="4789" y="10716"/>
                  <a:pt x="10716" y="10716"/>
                </a:cubicBezTo>
                <a:close/>
                <a:moveTo>
                  <a:pt x="42863" y="32147"/>
                </a:moveTo>
                <a:cubicBezTo>
                  <a:pt x="42863" y="26220"/>
                  <a:pt x="47651" y="21431"/>
                  <a:pt x="53578" y="21431"/>
                </a:cubicBezTo>
                <a:lnTo>
                  <a:pt x="117872" y="21431"/>
                </a:lnTo>
                <a:cubicBezTo>
                  <a:pt x="123799" y="21431"/>
                  <a:pt x="128588" y="26220"/>
                  <a:pt x="128588" y="32147"/>
                </a:cubicBezTo>
                <a:cubicBezTo>
                  <a:pt x="128588" y="38074"/>
                  <a:pt x="123799" y="42863"/>
                  <a:pt x="117872" y="42863"/>
                </a:cubicBezTo>
                <a:lnTo>
                  <a:pt x="53578" y="42863"/>
                </a:lnTo>
                <a:cubicBezTo>
                  <a:pt x="47651" y="42863"/>
                  <a:pt x="42863" y="38074"/>
                  <a:pt x="42863" y="32147"/>
                </a:cubicBezTo>
                <a:close/>
                <a:moveTo>
                  <a:pt x="53578" y="58936"/>
                </a:moveTo>
                <a:lnTo>
                  <a:pt x="96441" y="58936"/>
                </a:lnTo>
                <a:cubicBezTo>
                  <a:pt x="102368" y="58936"/>
                  <a:pt x="107156" y="63724"/>
                  <a:pt x="107156" y="69652"/>
                </a:cubicBezTo>
                <a:cubicBezTo>
                  <a:pt x="107156" y="75579"/>
                  <a:pt x="102368" y="80367"/>
                  <a:pt x="96441" y="80367"/>
                </a:cubicBezTo>
                <a:lnTo>
                  <a:pt x="53578" y="80367"/>
                </a:lnTo>
                <a:cubicBezTo>
                  <a:pt x="47651" y="80367"/>
                  <a:pt x="42863" y="75579"/>
                  <a:pt x="42863" y="69652"/>
                </a:cubicBezTo>
                <a:cubicBezTo>
                  <a:pt x="42863" y="63724"/>
                  <a:pt x="47651" y="58936"/>
                  <a:pt x="53578" y="58936"/>
                </a:cubicBezTo>
                <a:close/>
                <a:moveTo>
                  <a:pt x="53578" y="96441"/>
                </a:moveTo>
                <a:lnTo>
                  <a:pt x="139303" y="96441"/>
                </a:lnTo>
                <a:cubicBezTo>
                  <a:pt x="145230" y="96441"/>
                  <a:pt x="150019" y="101229"/>
                  <a:pt x="150019" y="107156"/>
                </a:cubicBezTo>
                <a:cubicBezTo>
                  <a:pt x="150019" y="113083"/>
                  <a:pt x="145230" y="117872"/>
                  <a:pt x="139303" y="117872"/>
                </a:cubicBezTo>
                <a:lnTo>
                  <a:pt x="53578" y="117872"/>
                </a:lnTo>
                <a:cubicBezTo>
                  <a:pt x="47651" y="117872"/>
                  <a:pt x="42863" y="113083"/>
                  <a:pt x="42863" y="107156"/>
                </a:cubicBezTo>
                <a:cubicBezTo>
                  <a:pt x="42863" y="101229"/>
                  <a:pt x="47651" y="96441"/>
                  <a:pt x="53578" y="96441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0" name="Text 7"/>
          <p:cNvSpPr/>
          <p:nvPr/>
        </p:nvSpPr>
        <p:spPr>
          <a:xfrm>
            <a:off x="723900" y="3514725"/>
            <a:ext cx="525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Tweet Length by Sentiment</a:t>
            </a:r>
            <a:endParaRPr lang="en-US" sz="1600" dirty="0"/>
          </a:p>
        </p:txBody>
      </p:sp>
      <p:pic>
        <p:nvPicPr>
          <p:cNvPr id="11" name="Image 1" descr="https://kimi-img.moonshot.cn/pub/slides/26-02-05-16:50:22-d625jjn01qm2ltlhbcug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4825" y="3857625"/>
            <a:ext cx="5391150" cy="1619250"/>
          </a:xfrm>
          <a:prstGeom prst="roundRect">
            <a:avLst>
              <a:gd name="adj" fmla="val 0"/>
            </a:avLst>
          </a:prstGeom>
        </p:spPr>
      </p:pic>
      <p:sp>
        <p:nvSpPr>
          <p:cNvPr id="12" name="Shape 8"/>
          <p:cNvSpPr/>
          <p:nvPr/>
        </p:nvSpPr>
        <p:spPr>
          <a:xfrm>
            <a:off x="6176963" y="1071563"/>
            <a:ext cx="5629275" cy="4410075"/>
          </a:xfrm>
          <a:custGeom>
            <a:avLst/>
            <a:gdLst/>
            <a:ahLst/>
            <a:cxnLst/>
            <a:rect l="l" t="t" r="r" b="b"/>
            <a:pathLst>
              <a:path w="5629275" h="4410075">
                <a:moveTo>
                  <a:pt x="114309" y="0"/>
                </a:moveTo>
                <a:lnTo>
                  <a:pt x="5514966" y="0"/>
                </a:lnTo>
                <a:cubicBezTo>
                  <a:pt x="5578097" y="0"/>
                  <a:pt x="5629275" y="51178"/>
                  <a:pt x="5629275" y="114309"/>
                </a:cubicBezTo>
                <a:lnTo>
                  <a:pt x="5629275" y="4295766"/>
                </a:lnTo>
                <a:cubicBezTo>
                  <a:pt x="5629275" y="4358897"/>
                  <a:pt x="5578097" y="4410075"/>
                  <a:pt x="5514966" y="4410075"/>
                </a:cubicBezTo>
                <a:lnTo>
                  <a:pt x="114309" y="4410075"/>
                </a:lnTo>
                <a:cubicBezTo>
                  <a:pt x="51178" y="4410075"/>
                  <a:pt x="0" y="4358897"/>
                  <a:pt x="0" y="4295766"/>
                </a:cubicBezTo>
                <a:lnTo>
                  <a:pt x="0" y="114309"/>
                </a:lnTo>
                <a:cubicBezTo>
                  <a:pt x="0" y="51220"/>
                  <a:pt x="51220" y="0"/>
                  <a:pt x="114309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3" name="Shape 9"/>
          <p:cNvSpPr/>
          <p:nvPr/>
        </p:nvSpPr>
        <p:spPr>
          <a:xfrm>
            <a:off x="6341269" y="123825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14" name="Text 10"/>
          <p:cNvSpPr/>
          <p:nvPr/>
        </p:nvSpPr>
        <p:spPr>
          <a:xfrm>
            <a:off x="6515100" y="1190625"/>
            <a:ext cx="525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Insights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6531918" y="1695450"/>
            <a:ext cx="104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6734174" y="1649863"/>
            <a:ext cx="482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iPad Dominates Conversation</a:t>
            </a:r>
            <a:endParaRPr lang="en-US" sz="1200" dirty="0"/>
          </a:p>
        </p:txBody>
      </p:sp>
      <p:sp>
        <p:nvSpPr>
          <p:cNvPr id="19" name="Text 15"/>
          <p:cNvSpPr/>
          <p:nvPr/>
        </p:nvSpPr>
        <p:spPr>
          <a:xfrm>
            <a:off x="6743699" y="2059660"/>
            <a:ext cx="48196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 945 mentions, iPad is the most discussed product, followed by Apple (659) and Google (428). Most mentions are neutral, but there's a healthy proportion of positive sentiment.</a:t>
            </a:r>
            <a:endParaRPr lang="en-US" sz="1100" dirty="0"/>
          </a:p>
        </p:txBody>
      </p:sp>
      <p:sp>
        <p:nvSpPr>
          <p:cNvPr id="22" name="Text 18"/>
          <p:cNvSpPr/>
          <p:nvPr/>
        </p:nvSpPr>
        <p:spPr>
          <a:xfrm>
            <a:off x="6519118" y="2581275"/>
            <a:ext cx="133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6743699" y="2724634"/>
            <a:ext cx="482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Negative Tweets Are Longer</a:t>
            </a:r>
            <a:endParaRPr lang="en-US" sz="1200" dirty="0"/>
          </a:p>
        </p:txBody>
      </p:sp>
      <p:sp>
        <p:nvSpPr>
          <p:cNvPr id="24" name="Text 20"/>
          <p:cNvSpPr/>
          <p:nvPr/>
        </p:nvSpPr>
        <p:spPr>
          <a:xfrm>
            <a:off x="6760091" y="3162542"/>
            <a:ext cx="48196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Negative tweets average 109 characters vs. 104 for neutral tweets. Complaints require more words to explain issues, while neutral tweets are often brief mentions.</a:t>
            </a:r>
            <a:endParaRPr lang="en-US" sz="1100" dirty="0"/>
          </a:p>
        </p:txBody>
      </p:sp>
      <p:sp>
        <p:nvSpPr>
          <p:cNvPr id="28" name="Text 24"/>
          <p:cNvSpPr/>
          <p:nvPr/>
        </p:nvSpPr>
        <p:spPr>
          <a:xfrm>
            <a:off x="6826766" y="3987291"/>
            <a:ext cx="482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SXSW Context Matters</a:t>
            </a:r>
            <a:endParaRPr lang="en-US" sz="1200" dirty="0"/>
          </a:p>
        </p:txBody>
      </p:sp>
      <p:sp>
        <p:nvSpPr>
          <p:cNvPr id="29" name="Text 25"/>
          <p:cNvSpPr/>
          <p:nvPr/>
        </p:nvSpPr>
        <p:spPr>
          <a:xfrm>
            <a:off x="6826766" y="4276725"/>
            <a:ext cx="481965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conference setting explains the 61% neutral class—high volume of promotional/informational tweets. Tech-savvy audience shows lower complaint rates typical of brand-loyal users.</a:t>
            </a:r>
            <a:endParaRPr lang="en-US" sz="1100" dirty="0"/>
          </a:p>
        </p:txBody>
      </p:sp>
      <p:sp>
        <p:nvSpPr>
          <p:cNvPr id="30" name="Shape 26"/>
          <p:cNvSpPr/>
          <p:nvPr/>
        </p:nvSpPr>
        <p:spPr>
          <a:xfrm>
            <a:off x="6191250" y="5598319"/>
            <a:ext cx="5619750" cy="876300"/>
          </a:xfrm>
          <a:custGeom>
            <a:avLst/>
            <a:gdLst/>
            <a:ahLst/>
            <a:cxnLst/>
            <a:rect l="l" t="t" r="r" b="b"/>
            <a:pathLst>
              <a:path w="5619750" h="876300">
                <a:moveTo>
                  <a:pt x="0" y="0"/>
                </a:moveTo>
                <a:lnTo>
                  <a:pt x="5505454" y="0"/>
                </a:lnTo>
                <a:cubicBezTo>
                  <a:pt x="5568578" y="0"/>
                  <a:pt x="5619750" y="51172"/>
                  <a:pt x="5619750" y="114296"/>
                </a:cubicBezTo>
                <a:lnTo>
                  <a:pt x="5619750" y="762004"/>
                </a:lnTo>
                <a:cubicBezTo>
                  <a:pt x="5619750" y="825128"/>
                  <a:pt x="5568578" y="876300"/>
                  <a:pt x="5505454" y="876300"/>
                </a:cubicBezTo>
                <a:lnTo>
                  <a:pt x="0" y="8763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6366F1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31" name="Shape 27"/>
          <p:cNvSpPr/>
          <p:nvPr/>
        </p:nvSpPr>
        <p:spPr>
          <a:xfrm>
            <a:off x="6191250" y="5598319"/>
            <a:ext cx="38100" cy="876300"/>
          </a:xfrm>
          <a:custGeom>
            <a:avLst/>
            <a:gdLst/>
            <a:ahLst/>
            <a:cxnLst/>
            <a:rect l="l" t="t" r="r" b="b"/>
            <a:pathLst>
              <a:path w="38100" h="876300">
                <a:moveTo>
                  <a:pt x="0" y="0"/>
                </a:moveTo>
                <a:lnTo>
                  <a:pt x="38100" y="0"/>
                </a:lnTo>
                <a:lnTo>
                  <a:pt x="38100" y="876300"/>
                </a:lnTo>
                <a:lnTo>
                  <a:pt x="0" y="876300"/>
                </a:lnTo>
                <a:lnTo>
                  <a:pt x="0" y="0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2" name="Shape 28"/>
          <p:cNvSpPr/>
          <p:nvPr/>
        </p:nvSpPr>
        <p:spPr>
          <a:xfrm>
            <a:off x="6335316" y="5750719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33454" y="62508"/>
                </a:moveTo>
                <a:lnTo>
                  <a:pt x="87615" y="62508"/>
                </a:lnTo>
                <a:cubicBezTo>
                  <a:pt x="83005" y="62508"/>
                  <a:pt x="79281" y="58783"/>
                  <a:pt x="79281" y="54173"/>
                </a:cubicBezTo>
                <a:lnTo>
                  <a:pt x="79281" y="8334"/>
                </a:lnTo>
                <a:cubicBezTo>
                  <a:pt x="79281" y="3724"/>
                  <a:pt x="83031" y="-52"/>
                  <a:pt x="87589" y="547"/>
                </a:cubicBezTo>
                <a:cubicBezTo>
                  <a:pt x="115457" y="4245"/>
                  <a:pt x="137543" y="26331"/>
                  <a:pt x="141242" y="54199"/>
                </a:cubicBezTo>
                <a:cubicBezTo>
                  <a:pt x="141841" y="58757"/>
                  <a:pt x="138064" y="62508"/>
                  <a:pt x="133454" y="62508"/>
                </a:cubicBezTo>
                <a:close/>
                <a:moveTo>
                  <a:pt x="57976" y="9689"/>
                </a:moveTo>
                <a:cubicBezTo>
                  <a:pt x="62690" y="8699"/>
                  <a:pt x="66779" y="12554"/>
                  <a:pt x="66779" y="17372"/>
                </a:cubicBezTo>
                <a:lnTo>
                  <a:pt x="66779" y="68759"/>
                </a:lnTo>
                <a:cubicBezTo>
                  <a:pt x="66779" y="70217"/>
                  <a:pt x="67300" y="71624"/>
                  <a:pt x="68212" y="72743"/>
                </a:cubicBezTo>
                <a:lnTo>
                  <a:pt x="102617" y="114259"/>
                </a:lnTo>
                <a:cubicBezTo>
                  <a:pt x="105664" y="117931"/>
                  <a:pt x="105013" y="123479"/>
                  <a:pt x="100820" y="125745"/>
                </a:cubicBezTo>
                <a:cubicBezTo>
                  <a:pt x="91939" y="130589"/>
                  <a:pt x="81755" y="133350"/>
                  <a:pt x="70946" y="133350"/>
                </a:cubicBezTo>
                <a:cubicBezTo>
                  <a:pt x="36437" y="133350"/>
                  <a:pt x="8439" y="105352"/>
                  <a:pt x="8439" y="70842"/>
                </a:cubicBezTo>
                <a:cubicBezTo>
                  <a:pt x="8439" y="40760"/>
                  <a:pt x="29665" y="15653"/>
                  <a:pt x="57976" y="9689"/>
                </a:cubicBezTo>
                <a:close/>
                <a:moveTo>
                  <a:pt x="124443" y="75009"/>
                </a:moveTo>
                <a:lnTo>
                  <a:pt x="141111" y="75009"/>
                </a:lnTo>
                <a:cubicBezTo>
                  <a:pt x="145930" y="75009"/>
                  <a:pt x="149784" y="79098"/>
                  <a:pt x="148795" y="83813"/>
                </a:cubicBezTo>
                <a:cubicBezTo>
                  <a:pt x="146138" y="96418"/>
                  <a:pt x="139679" y="107618"/>
                  <a:pt x="130667" y="116160"/>
                </a:cubicBezTo>
                <a:cubicBezTo>
                  <a:pt x="127464" y="119208"/>
                  <a:pt x="122437" y="118556"/>
                  <a:pt x="119624" y="115145"/>
                </a:cubicBezTo>
                <a:lnTo>
                  <a:pt x="97642" y="88657"/>
                </a:lnTo>
                <a:cubicBezTo>
                  <a:pt x="93137" y="83214"/>
                  <a:pt x="97017" y="75009"/>
                  <a:pt x="104049" y="75009"/>
                </a:cubicBezTo>
                <a:lnTo>
                  <a:pt x="124417" y="75009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3" name="Text 29"/>
          <p:cNvSpPr/>
          <p:nvPr/>
        </p:nvSpPr>
        <p:spPr>
          <a:xfrm>
            <a:off x="6553200" y="5712619"/>
            <a:ext cx="5210175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Modeling Implication:</a:t>
            </a:r>
            <a:r>
              <a:rPr lang="en-US" sz="105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Tweet length alone won't be a strong predictor—the specific words matter more than how many there are. Product-specific patterns suggest brand-level sentiment analysis could enhance performance.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3504124" y="460488"/>
            <a:ext cx="6615380" cy="3508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Text Preprocessing Pipeline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50849" y="1087632"/>
            <a:ext cx="11560472" cy="421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cleaning is crucial for NLP. Poor quality data leads to poor model performance, regardless of model sophistication. Our comprehensive preprocessing pipeline transforms messy, unstructured text into clean, analyzable features.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Shape 3"/>
          <p:cNvSpPr/>
          <p:nvPr/>
        </p:nvSpPr>
        <p:spPr>
          <a:xfrm>
            <a:off x="355235" y="1653376"/>
            <a:ext cx="5666210" cy="3815482"/>
          </a:xfrm>
          <a:custGeom>
            <a:avLst/>
            <a:gdLst/>
            <a:ahLst/>
            <a:cxnLst/>
            <a:rect l="l" t="t" r="r" b="b"/>
            <a:pathLst>
              <a:path w="5666210" h="3815482">
                <a:moveTo>
                  <a:pt x="105269" y="0"/>
                </a:moveTo>
                <a:lnTo>
                  <a:pt x="5560941" y="0"/>
                </a:lnTo>
                <a:cubicBezTo>
                  <a:pt x="5619079" y="0"/>
                  <a:pt x="5666210" y="47131"/>
                  <a:pt x="5666210" y="105269"/>
                </a:cubicBezTo>
                <a:lnTo>
                  <a:pt x="5666210" y="3710213"/>
                </a:lnTo>
                <a:cubicBezTo>
                  <a:pt x="5666210" y="3768351"/>
                  <a:pt x="5619079" y="3815482"/>
                  <a:pt x="5560941" y="3815482"/>
                </a:cubicBezTo>
                <a:lnTo>
                  <a:pt x="105269" y="3815482"/>
                </a:lnTo>
                <a:cubicBezTo>
                  <a:pt x="47131" y="3815482"/>
                  <a:pt x="0" y="3768351"/>
                  <a:pt x="0" y="3710213"/>
                </a:cubicBezTo>
                <a:lnTo>
                  <a:pt x="0" y="105269"/>
                </a:lnTo>
                <a:cubicBezTo>
                  <a:pt x="0" y="47170"/>
                  <a:pt x="47170" y="0"/>
                  <a:pt x="105269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99960" y="1798101"/>
            <a:ext cx="350849" cy="350849"/>
          </a:xfrm>
          <a:custGeom>
            <a:avLst/>
            <a:gdLst/>
            <a:ahLst/>
            <a:cxnLst/>
            <a:rect l="l" t="t" r="r" b="b"/>
            <a:pathLst>
              <a:path w="350849" h="350849">
                <a:moveTo>
                  <a:pt x="70170" y="0"/>
                </a:moveTo>
                <a:lnTo>
                  <a:pt x="280679" y="0"/>
                </a:lnTo>
                <a:cubicBezTo>
                  <a:pt x="319433" y="0"/>
                  <a:pt x="350849" y="31416"/>
                  <a:pt x="350849" y="70170"/>
                </a:cubicBezTo>
                <a:lnTo>
                  <a:pt x="350849" y="280679"/>
                </a:lnTo>
                <a:cubicBezTo>
                  <a:pt x="350849" y="319433"/>
                  <a:pt x="319433" y="350849"/>
                  <a:pt x="280679" y="350849"/>
                </a:cubicBezTo>
                <a:lnTo>
                  <a:pt x="70170" y="350849"/>
                </a:lnTo>
                <a:cubicBezTo>
                  <a:pt x="31416" y="350849"/>
                  <a:pt x="0" y="319433"/>
                  <a:pt x="0" y="280679"/>
                </a:cubicBezTo>
                <a:lnTo>
                  <a:pt x="0" y="70170"/>
                </a:lnTo>
                <a:cubicBezTo>
                  <a:pt x="0" y="31442"/>
                  <a:pt x="31442" y="0"/>
                  <a:pt x="7017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96443" y="1903355"/>
            <a:ext cx="157882" cy="140340"/>
          </a:xfrm>
          <a:custGeom>
            <a:avLst/>
            <a:gdLst/>
            <a:ahLst/>
            <a:cxnLst/>
            <a:rect l="l" t="t" r="r" b="b"/>
            <a:pathLst>
              <a:path w="157882" h="140340">
                <a:moveTo>
                  <a:pt x="155305" y="14966"/>
                </a:moveTo>
                <a:cubicBezTo>
                  <a:pt x="158732" y="11540"/>
                  <a:pt x="158732" y="5975"/>
                  <a:pt x="155305" y="2549"/>
                </a:cubicBezTo>
                <a:cubicBezTo>
                  <a:pt x="151879" y="-877"/>
                  <a:pt x="146315" y="-877"/>
                  <a:pt x="142889" y="2549"/>
                </a:cubicBezTo>
                <a:lnTo>
                  <a:pt x="90261" y="55176"/>
                </a:lnTo>
                <a:lnTo>
                  <a:pt x="80750" y="45665"/>
                </a:lnTo>
                <a:cubicBezTo>
                  <a:pt x="79599" y="44514"/>
                  <a:pt x="78009" y="43856"/>
                  <a:pt x="76364" y="43856"/>
                </a:cubicBezTo>
                <a:cubicBezTo>
                  <a:pt x="72938" y="43856"/>
                  <a:pt x="70170" y="46625"/>
                  <a:pt x="70170" y="50051"/>
                </a:cubicBezTo>
                <a:lnTo>
                  <a:pt x="70170" y="58027"/>
                </a:lnTo>
                <a:lnTo>
                  <a:pt x="99855" y="87712"/>
                </a:lnTo>
                <a:lnTo>
                  <a:pt x="107831" y="87712"/>
                </a:lnTo>
                <a:cubicBezTo>
                  <a:pt x="111257" y="87712"/>
                  <a:pt x="114026" y="84944"/>
                  <a:pt x="114026" y="81518"/>
                </a:cubicBezTo>
                <a:cubicBezTo>
                  <a:pt x="114026" y="79873"/>
                  <a:pt x="113368" y="78283"/>
                  <a:pt x="112217" y="77132"/>
                </a:cubicBezTo>
                <a:lnTo>
                  <a:pt x="102706" y="67621"/>
                </a:lnTo>
                <a:lnTo>
                  <a:pt x="155333" y="14993"/>
                </a:lnTo>
                <a:close/>
                <a:moveTo>
                  <a:pt x="93496" y="96867"/>
                </a:moveTo>
                <a:lnTo>
                  <a:pt x="61015" y="64386"/>
                </a:lnTo>
                <a:cubicBezTo>
                  <a:pt x="49311" y="63372"/>
                  <a:pt x="37661" y="67593"/>
                  <a:pt x="29274" y="75981"/>
                </a:cubicBezTo>
                <a:lnTo>
                  <a:pt x="27081" y="78174"/>
                </a:lnTo>
                <a:cubicBezTo>
                  <a:pt x="20969" y="84286"/>
                  <a:pt x="17542" y="92564"/>
                  <a:pt x="17542" y="101198"/>
                </a:cubicBezTo>
                <a:cubicBezTo>
                  <a:pt x="17542" y="103062"/>
                  <a:pt x="19489" y="104268"/>
                  <a:pt x="21161" y="103446"/>
                </a:cubicBezTo>
                <a:lnTo>
                  <a:pt x="35167" y="96456"/>
                </a:lnTo>
                <a:cubicBezTo>
                  <a:pt x="36538" y="95771"/>
                  <a:pt x="37771" y="97580"/>
                  <a:pt x="36647" y="98621"/>
                </a:cubicBezTo>
                <a:lnTo>
                  <a:pt x="2001" y="129759"/>
                </a:lnTo>
                <a:cubicBezTo>
                  <a:pt x="740" y="130911"/>
                  <a:pt x="0" y="132555"/>
                  <a:pt x="0" y="134282"/>
                </a:cubicBezTo>
                <a:cubicBezTo>
                  <a:pt x="0" y="137626"/>
                  <a:pt x="2714" y="140340"/>
                  <a:pt x="6058" y="140340"/>
                </a:cubicBezTo>
                <a:lnTo>
                  <a:pt x="53559" y="140340"/>
                </a:lnTo>
                <a:cubicBezTo>
                  <a:pt x="64194" y="140340"/>
                  <a:pt x="74364" y="136118"/>
                  <a:pt x="81901" y="128608"/>
                </a:cubicBezTo>
                <a:cubicBezTo>
                  <a:pt x="90289" y="120221"/>
                  <a:pt x="94483" y="108571"/>
                  <a:pt x="93496" y="96867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8" name="Text 6"/>
          <p:cNvSpPr/>
          <p:nvPr/>
        </p:nvSpPr>
        <p:spPr>
          <a:xfrm>
            <a:off x="956063" y="1850728"/>
            <a:ext cx="1227971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Basic Cleaning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4345" y="2258590"/>
            <a:ext cx="5367988" cy="499960"/>
          </a:xfrm>
          <a:custGeom>
            <a:avLst/>
            <a:gdLst/>
            <a:ahLst/>
            <a:cxnLst/>
            <a:rect l="l" t="t" r="r" b="b"/>
            <a:pathLst>
              <a:path w="5367988" h="499960">
                <a:moveTo>
                  <a:pt x="70169" y="0"/>
                </a:moveTo>
                <a:lnTo>
                  <a:pt x="5297819" y="0"/>
                </a:lnTo>
                <a:cubicBezTo>
                  <a:pt x="5336573" y="0"/>
                  <a:pt x="5367988" y="31416"/>
                  <a:pt x="5367988" y="70169"/>
                </a:cubicBezTo>
                <a:lnTo>
                  <a:pt x="5367988" y="429790"/>
                </a:lnTo>
                <a:cubicBezTo>
                  <a:pt x="5367988" y="468544"/>
                  <a:pt x="5336573" y="499960"/>
                  <a:pt x="5297819" y="499960"/>
                </a:cubicBezTo>
                <a:lnTo>
                  <a:pt x="70169" y="499960"/>
                </a:lnTo>
                <a:cubicBezTo>
                  <a:pt x="31416" y="499960"/>
                  <a:pt x="0" y="468544"/>
                  <a:pt x="0" y="429790"/>
                </a:cubicBezTo>
                <a:lnTo>
                  <a:pt x="0" y="70169"/>
                </a:lnTo>
                <a:cubicBezTo>
                  <a:pt x="0" y="31442"/>
                  <a:pt x="31442" y="0"/>
                  <a:pt x="7016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78901" y="2333145"/>
            <a:ext cx="771868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URL Removal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632085" y="2350688"/>
            <a:ext cx="157882" cy="140340"/>
          </a:xfrm>
          <a:custGeom>
            <a:avLst/>
            <a:gdLst/>
            <a:ahLst/>
            <a:cxnLst/>
            <a:rect l="l" t="t" r="r" b="b"/>
            <a:pathLst>
              <a:path w="157882" h="140340">
                <a:moveTo>
                  <a:pt x="114985" y="26314"/>
                </a:moveTo>
                <a:cubicBezTo>
                  <a:pt x="110435" y="26314"/>
                  <a:pt x="106022" y="27547"/>
                  <a:pt x="102157" y="29795"/>
                </a:cubicBezTo>
                <a:cubicBezTo>
                  <a:pt x="97827" y="25409"/>
                  <a:pt x="92783" y="21736"/>
                  <a:pt x="87219" y="18968"/>
                </a:cubicBezTo>
                <a:cubicBezTo>
                  <a:pt x="94948" y="12389"/>
                  <a:pt x="104789" y="8771"/>
                  <a:pt x="114985" y="8771"/>
                </a:cubicBezTo>
                <a:cubicBezTo>
                  <a:pt x="138668" y="8771"/>
                  <a:pt x="157882" y="27958"/>
                  <a:pt x="157882" y="51668"/>
                </a:cubicBezTo>
                <a:cubicBezTo>
                  <a:pt x="157882" y="63043"/>
                  <a:pt x="153359" y="73952"/>
                  <a:pt x="145328" y="81984"/>
                </a:cubicBezTo>
                <a:lnTo>
                  <a:pt x="125840" y="101472"/>
                </a:lnTo>
                <a:cubicBezTo>
                  <a:pt x="117808" y="109503"/>
                  <a:pt x="106899" y="114026"/>
                  <a:pt x="95524" y="114026"/>
                </a:cubicBezTo>
                <a:cubicBezTo>
                  <a:pt x="71842" y="114026"/>
                  <a:pt x="52627" y="94839"/>
                  <a:pt x="52627" y="71129"/>
                </a:cubicBezTo>
                <a:cubicBezTo>
                  <a:pt x="52627" y="70718"/>
                  <a:pt x="52627" y="70307"/>
                  <a:pt x="52655" y="69896"/>
                </a:cubicBezTo>
                <a:cubicBezTo>
                  <a:pt x="52792" y="65044"/>
                  <a:pt x="56821" y="61234"/>
                  <a:pt x="61673" y="61371"/>
                </a:cubicBezTo>
                <a:cubicBezTo>
                  <a:pt x="66524" y="61508"/>
                  <a:pt x="70334" y="65537"/>
                  <a:pt x="70197" y="70389"/>
                </a:cubicBezTo>
                <a:cubicBezTo>
                  <a:pt x="70197" y="70636"/>
                  <a:pt x="70197" y="70882"/>
                  <a:pt x="70197" y="71102"/>
                </a:cubicBezTo>
                <a:cubicBezTo>
                  <a:pt x="70197" y="85108"/>
                  <a:pt x="81545" y="96456"/>
                  <a:pt x="95552" y="96456"/>
                </a:cubicBezTo>
                <a:cubicBezTo>
                  <a:pt x="102267" y="96456"/>
                  <a:pt x="108708" y="93797"/>
                  <a:pt x="113478" y="89028"/>
                </a:cubicBezTo>
                <a:lnTo>
                  <a:pt x="132966" y="69539"/>
                </a:lnTo>
                <a:cubicBezTo>
                  <a:pt x="137708" y="64797"/>
                  <a:pt x="140394" y="58329"/>
                  <a:pt x="140394" y="51613"/>
                </a:cubicBezTo>
                <a:cubicBezTo>
                  <a:pt x="140394" y="37607"/>
                  <a:pt x="129047" y="26259"/>
                  <a:pt x="115040" y="26259"/>
                </a:cubicBezTo>
                <a:close/>
                <a:moveTo>
                  <a:pt x="75433" y="47502"/>
                </a:moveTo>
                <a:cubicBezTo>
                  <a:pt x="74912" y="47282"/>
                  <a:pt x="74391" y="46981"/>
                  <a:pt x="73925" y="46652"/>
                </a:cubicBezTo>
                <a:cubicBezTo>
                  <a:pt x="70471" y="44870"/>
                  <a:pt x="66524" y="43856"/>
                  <a:pt x="62385" y="43856"/>
                </a:cubicBezTo>
                <a:cubicBezTo>
                  <a:pt x="55670" y="43856"/>
                  <a:pt x="49228" y="46515"/>
                  <a:pt x="44459" y="51284"/>
                </a:cubicBezTo>
                <a:lnTo>
                  <a:pt x="24971" y="70773"/>
                </a:lnTo>
                <a:cubicBezTo>
                  <a:pt x="20229" y="75515"/>
                  <a:pt x="17542" y="81984"/>
                  <a:pt x="17542" y="88699"/>
                </a:cubicBezTo>
                <a:cubicBezTo>
                  <a:pt x="17542" y="102706"/>
                  <a:pt x="28890" y="114053"/>
                  <a:pt x="42897" y="114053"/>
                </a:cubicBezTo>
                <a:cubicBezTo>
                  <a:pt x="47419" y="114053"/>
                  <a:pt x="51832" y="112847"/>
                  <a:pt x="55697" y="110600"/>
                </a:cubicBezTo>
                <a:cubicBezTo>
                  <a:pt x="60028" y="114985"/>
                  <a:pt x="65072" y="118658"/>
                  <a:pt x="70663" y="121427"/>
                </a:cubicBezTo>
                <a:cubicBezTo>
                  <a:pt x="62934" y="127978"/>
                  <a:pt x="53121" y="131623"/>
                  <a:pt x="42897" y="131623"/>
                </a:cubicBezTo>
                <a:cubicBezTo>
                  <a:pt x="19214" y="131623"/>
                  <a:pt x="0" y="112436"/>
                  <a:pt x="0" y="88726"/>
                </a:cubicBezTo>
                <a:cubicBezTo>
                  <a:pt x="0" y="77351"/>
                  <a:pt x="4523" y="66442"/>
                  <a:pt x="12554" y="58411"/>
                </a:cubicBezTo>
                <a:lnTo>
                  <a:pt x="32042" y="38922"/>
                </a:lnTo>
                <a:cubicBezTo>
                  <a:pt x="40074" y="30891"/>
                  <a:pt x="50983" y="26368"/>
                  <a:pt x="62358" y="26368"/>
                </a:cubicBezTo>
                <a:cubicBezTo>
                  <a:pt x="86095" y="26368"/>
                  <a:pt x="105255" y="45720"/>
                  <a:pt x="105255" y="69375"/>
                </a:cubicBezTo>
                <a:cubicBezTo>
                  <a:pt x="105255" y="69731"/>
                  <a:pt x="105255" y="70088"/>
                  <a:pt x="105255" y="70444"/>
                </a:cubicBezTo>
                <a:cubicBezTo>
                  <a:pt x="105145" y="75295"/>
                  <a:pt x="101116" y="79105"/>
                  <a:pt x="96264" y="78996"/>
                </a:cubicBezTo>
                <a:cubicBezTo>
                  <a:pt x="91413" y="78886"/>
                  <a:pt x="87603" y="74857"/>
                  <a:pt x="87712" y="70005"/>
                </a:cubicBezTo>
                <a:cubicBezTo>
                  <a:pt x="87712" y="69786"/>
                  <a:pt x="87712" y="69594"/>
                  <a:pt x="87712" y="69375"/>
                </a:cubicBezTo>
                <a:cubicBezTo>
                  <a:pt x="87712" y="60138"/>
                  <a:pt x="82778" y="52024"/>
                  <a:pt x="75433" y="47556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2" name="Text 10"/>
          <p:cNvSpPr/>
          <p:nvPr/>
        </p:nvSpPr>
        <p:spPr>
          <a:xfrm>
            <a:off x="578901" y="2543655"/>
            <a:ext cx="5271505" cy="140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Strip http/https links from tweets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04345" y="2837491"/>
            <a:ext cx="5367988" cy="499960"/>
          </a:xfrm>
          <a:custGeom>
            <a:avLst/>
            <a:gdLst/>
            <a:ahLst/>
            <a:cxnLst/>
            <a:rect l="l" t="t" r="r" b="b"/>
            <a:pathLst>
              <a:path w="5367988" h="499960">
                <a:moveTo>
                  <a:pt x="70169" y="0"/>
                </a:moveTo>
                <a:lnTo>
                  <a:pt x="5297819" y="0"/>
                </a:lnTo>
                <a:cubicBezTo>
                  <a:pt x="5336573" y="0"/>
                  <a:pt x="5367988" y="31416"/>
                  <a:pt x="5367988" y="70169"/>
                </a:cubicBezTo>
                <a:lnTo>
                  <a:pt x="5367988" y="429790"/>
                </a:lnTo>
                <a:cubicBezTo>
                  <a:pt x="5367988" y="468544"/>
                  <a:pt x="5336573" y="499960"/>
                  <a:pt x="5297819" y="499960"/>
                </a:cubicBezTo>
                <a:lnTo>
                  <a:pt x="70169" y="499960"/>
                </a:lnTo>
                <a:cubicBezTo>
                  <a:pt x="31416" y="499960"/>
                  <a:pt x="0" y="468544"/>
                  <a:pt x="0" y="429790"/>
                </a:cubicBezTo>
                <a:lnTo>
                  <a:pt x="0" y="70169"/>
                </a:lnTo>
                <a:cubicBezTo>
                  <a:pt x="0" y="31442"/>
                  <a:pt x="31442" y="0"/>
                  <a:pt x="7016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578901" y="2912046"/>
            <a:ext cx="991148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Mention Removal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40856" y="2929588"/>
            <a:ext cx="140340" cy="140340"/>
          </a:xfrm>
          <a:custGeom>
            <a:avLst/>
            <a:gdLst/>
            <a:ahLst/>
            <a:cxnLst/>
            <a:rect l="l" t="t" r="r" b="b"/>
            <a:pathLst>
              <a:path w="140340" h="140340">
                <a:moveTo>
                  <a:pt x="70170" y="17542"/>
                </a:moveTo>
                <a:cubicBezTo>
                  <a:pt x="41115" y="17542"/>
                  <a:pt x="17542" y="41115"/>
                  <a:pt x="17542" y="70170"/>
                </a:cubicBezTo>
                <a:cubicBezTo>
                  <a:pt x="17542" y="99224"/>
                  <a:pt x="41115" y="122797"/>
                  <a:pt x="70170" y="122797"/>
                </a:cubicBezTo>
                <a:cubicBezTo>
                  <a:pt x="75021" y="122797"/>
                  <a:pt x="78941" y="126717"/>
                  <a:pt x="78941" y="131568"/>
                </a:cubicBezTo>
                <a:cubicBezTo>
                  <a:pt x="78941" y="136420"/>
                  <a:pt x="75021" y="140340"/>
                  <a:pt x="70170" y="140340"/>
                </a:cubicBezTo>
                <a:cubicBezTo>
                  <a:pt x="31412" y="140340"/>
                  <a:pt x="0" y="108928"/>
                  <a:pt x="0" y="70170"/>
                </a:cubicBezTo>
                <a:cubicBezTo>
                  <a:pt x="0" y="31412"/>
                  <a:pt x="31412" y="0"/>
                  <a:pt x="70170" y="0"/>
                </a:cubicBezTo>
                <a:cubicBezTo>
                  <a:pt x="108928" y="0"/>
                  <a:pt x="140340" y="31412"/>
                  <a:pt x="140340" y="70170"/>
                </a:cubicBezTo>
                <a:lnTo>
                  <a:pt x="140340" y="78941"/>
                </a:lnTo>
                <a:cubicBezTo>
                  <a:pt x="140340" y="93468"/>
                  <a:pt x="128553" y="105255"/>
                  <a:pt x="114026" y="105255"/>
                </a:cubicBezTo>
                <a:cubicBezTo>
                  <a:pt x="105995" y="105255"/>
                  <a:pt x="98786" y="101637"/>
                  <a:pt x="93962" y="95963"/>
                </a:cubicBezTo>
                <a:cubicBezTo>
                  <a:pt x="87712" y="101719"/>
                  <a:pt x="79352" y="105255"/>
                  <a:pt x="70170" y="105255"/>
                </a:cubicBezTo>
                <a:cubicBezTo>
                  <a:pt x="50791" y="105255"/>
                  <a:pt x="35085" y="89549"/>
                  <a:pt x="35085" y="70170"/>
                </a:cubicBezTo>
                <a:cubicBezTo>
                  <a:pt x="35085" y="50791"/>
                  <a:pt x="50791" y="35085"/>
                  <a:pt x="70170" y="35085"/>
                </a:cubicBezTo>
                <a:cubicBezTo>
                  <a:pt x="77817" y="35085"/>
                  <a:pt x="84889" y="37524"/>
                  <a:pt x="90645" y="41691"/>
                </a:cubicBezTo>
                <a:cubicBezTo>
                  <a:pt x="92207" y="40320"/>
                  <a:pt x="94236" y="39471"/>
                  <a:pt x="96483" y="39471"/>
                </a:cubicBezTo>
                <a:cubicBezTo>
                  <a:pt x="101335" y="39471"/>
                  <a:pt x="105255" y="43390"/>
                  <a:pt x="105255" y="48242"/>
                </a:cubicBezTo>
                <a:lnTo>
                  <a:pt x="105255" y="78941"/>
                </a:lnTo>
                <a:cubicBezTo>
                  <a:pt x="105255" y="83793"/>
                  <a:pt x="109174" y="87712"/>
                  <a:pt x="114026" y="87712"/>
                </a:cubicBezTo>
                <a:cubicBezTo>
                  <a:pt x="118877" y="87712"/>
                  <a:pt x="122797" y="83793"/>
                  <a:pt x="122797" y="78941"/>
                </a:cubicBezTo>
                <a:lnTo>
                  <a:pt x="122797" y="70170"/>
                </a:lnTo>
                <a:cubicBezTo>
                  <a:pt x="122797" y="41115"/>
                  <a:pt x="99224" y="17542"/>
                  <a:pt x="70170" y="17542"/>
                </a:cubicBezTo>
                <a:close/>
                <a:moveTo>
                  <a:pt x="87712" y="70170"/>
                </a:moveTo>
                <a:cubicBezTo>
                  <a:pt x="87712" y="60488"/>
                  <a:pt x="79852" y="52627"/>
                  <a:pt x="70170" y="52627"/>
                </a:cubicBezTo>
                <a:cubicBezTo>
                  <a:pt x="60488" y="52627"/>
                  <a:pt x="52627" y="60488"/>
                  <a:pt x="52627" y="70170"/>
                </a:cubicBezTo>
                <a:cubicBezTo>
                  <a:pt x="52627" y="79852"/>
                  <a:pt x="60488" y="87712"/>
                  <a:pt x="70170" y="87712"/>
                </a:cubicBezTo>
                <a:cubicBezTo>
                  <a:pt x="79852" y="87712"/>
                  <a:pt x="87712" y="79852"/>
                  <a:pt x="87712" y="7017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6" name="Text 14"/>
          <p:cNvSpPr/>
          <p:nvPr/>
        </p:nvSpPr>
        <p:spPr>
          <a:xfrm>
            <a:off x="578901" y="3122555"/>
            <a:ext cx="5271505" cy="140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Remove @username references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04345" y="3416391"/>
            <a:ext cx="5367988" cy="499960"/>
          </a:xfrm>
          <a:custGeom>
            <a:avLst/>
            <a:gdLst/>
            <a:ahLst/>
            <a:cxnLst/>
            <a:rect l="l" t="t" r="r" b="b"/>
            <a:pathLst>
              <a:path w="5367988" h="499960">
                <a:moveTo>
                  <a:pt x="70169" y="0"/>
                </a:moveTo>
                <a:lnTo>
                  <a:pt x="5297819" y="0"/>
                </a:lnTo>
                <a:cubicBezTo>
                  <a:pt x="5336573" y="0"/>
                  <a:pt x="5367988" y="31416"/>
                  <a:pt x="5367988" y="70169"/>
                </a:cubicBezTo>
                <a:lnTo>
                  <a:pt x="5367988" y="429790"/>
                </a:lnTo>
                <a:cubicBezTo>
                  <a:pt x="5367988" y="468544"/>
                  <a:pt x="5336573" y="499960"/>
                  <a:pt x="5297819" y="499960"/>
                </a:cubicBezTo>
                <a:lnTo>
                  <a:pt x="70169" y="499960"/>
                </a:lnTo>
                <a:cubicBezTo>
                  <a:pt x="31416" y="499960"/>
                  <a:pt x="0" y="468544"/>
                  <a:pt x="0" y="429790"/>
                </a:cubicBezTo>
                <a:lnTo>
                  <a:pt x="0" y="70169"/>
                </a:lnTo>
                <a:cubicBezTo>
                  <a:pt x="0" y="31442"/>
                  <a:pt x="31442" y="0"/>
                  <a:pt x="7016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78901" y="3490947"/>
            <a:ext cx="1087632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Hashtag Processing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640856" y="3508489"/>
            <a:ext cx="140340" cy="140340"/>
          </a:xfrm>
          <a:custGeom>
            <a:avLst/>
            <a:gdLst/>
            <a:ahLst/>
            <a:cxnLst/>
            <a:rect l="l" t="t" r="r" b="b"/>
            <a:pathLst>
              <a:path w="140340" h="140340">
                <a:moveTo>
                  <a:pt x="58849" y="192"/>
                </a:moveTo>
                <a:cubicBezTo>
                  <a:pt x="63591" y="1206"/>
                  <a:pt x="66606" y="5866"/>
                  <a:pt x="65592" y="10608"/>
                </a:cubicBezTo>
                <a:lnTo>
                  <a:pt x="60357" y="35085"/>
                </a:lnTo>
                <a:lnTo>
                  <a:pt x="95031" y="35085"/>
                </a:lnTo>
                <a:lnTo>
                  <a:pt x="101061" y="6935"/>
                </a:lnTo>
                <a:cubicBezTo>
                  <a:pt x="102075" y="2193"/>
                  <a:pt x="106735" y="-822"/>
                  <a:pt x="111477" y="192"/>
                </a:cubicBezTo>
                <a:cubicBezTo>
                  <a:pt x="116219" y="1206"/>
                  <a:pt x="119234" y="5866"/>
                  <a:pt x="118220" y="10608"/>
                </a:cubicBezTo>
                <a:lnTo>
                  <a:pt x="112984" y="35085"/>
                </a:lnTo>
                <a:lnTo>
                  <a:pt x="131568" y="35085"/>
                </a:lnTo>
                <a:cubicBezTo>
                  <a:pt x="136420" y="35085"/>
                  <a:pt x="140340" y="39005"/>
                  <a:pt x="140340" y="43856"/>
                </a:cubicBezTo>
                <a:cubicBezTo>
                  <a:pt x="140340" y="48708"/>
                  <a:pt x="136420" y="52627"/>
                  <a:pt x="131568" y="52627"/>
                </a:cubicBezTo>
                <a:lnTo>
                  <a:pt x="109202" y="52627"/>
                </a:lnTo>
                <a:lnTo>
                  <a:pt x="101691" y="87712"/>
                </a:lnTo>
                <a:lnTo>
                  <a:pt x="120275" y="87712"/>
                </a:lnTo>
                <a:cubicBezTo>
                  <a:pt x="125127" y="87712"/>
                  <a:pt x="129047" y="91632"/>
                  <a:pt x="129047" y="96483"/>
                </a:cubicBezTo>
                <a:cubicBezTo>
                  <a:pt x="129047" y="101335"/>
                  <a:pt x="125127" y="105255"/>
                  <a:pt x="120275" y="105255"/>
                </a:cubicBezTo>
                <a:lnTo>
                  <a:pt x="97909" y="105255"/>
                </a:lnTo>
                <a:lnTo>
                  <a:pt x="91879" y="133405"/>
                </a:lnTo>
                <a:cubicBezTo>
                  <a:pt x="90864" y="138147"/>
                  <a:pt x="86205" y="141162"/>
                  <a:pt x="81463" y="140148"/>
                </a:cubicBezTo>
                <a:cubicBezTo>
                  <a:pt x="76721" y="139134"/>
                  <a:pt x="73706" y="134474"/>
                  <a:pt x="74720" y="129732"/>
                </a:cubicBezTo>
                <a:lnTo>
                  <a:pt x="79955" y="105255"/>
                </a:lnTo>
                <a:lnTo>
                  <a:pt x="45281" y="105255"/>
                </a:lnTo>
                <a:lnTo>
                  <a:pt x="39251" y="133405"/>
                </a:lnTo>
                <a:cubicBezTo>
                  <a:pt x="38237" y="138147"/>
                  <a:pt x="33577" y="141162"/>
                  <a:pt x="28835" y="140148"/>
                </a:cubicBezTo>
                <a:cubicBezTo>
                  <a:pt x="24093" y="139134"/>
                  <a:pt x="21078" y="134474"/>
                  <a:pt x="22093" y="129732"/>
                </a:cubicBezTo>
                <a:lnTo>
                  <a:pt x="27355" y="105255"/>
                </a:lnTo>
                <a:lnTo>
                  <a:pt x="8771" y="105255"/>
                </a:lnTo>
                <a:cubicBezTo>
                  <a:pt x="3920" y="105255"/>
                  <a:pt x="0" y="101335"/>
                  <a:pt x="0" y="96483"/>
                </a:cubicBezTo>
                <a:cubicBezTo>
                  <a:pt x="0" y="91632"/>
                  <a:pt x="3920" y="87712"/>
                  <a:pt x="8771" y="87712"/>
                </a:cubicBezTo>
                <a:lnTo>
                  <a:pt x="31138" y="87712"/>
                </a:lnTo>
                <a:lnTo>
                  <a:pt x="38648" y="52627"/>
                </a:lnTo>
                <a:lnTo>
                  <a:pt x="20064" y="52627"/>
                </a:lnTo>
                <a:cubicBezTo>
                  <a:pt x="15213" y="52627"/>
                  <a:pt x="11293" y="48708"/>
                  <a:pt x="11293" y="43856"/>
                </a:cubicBezTo>
                <a:cubicBezTo>
                  <a:pt x="11293" y="39005"/>
                  <a:pt x="15213" y="35085"/>
                  <a:pt x="20064" y="35085"/>
                </a:cubicBezTo>
                <a:lnTo>
                  <a:pt x="42431" y="35085"/>
                </a:lnTo>
                <a:lnTo>
                  <a:pt x="48461" y="6935"/>
                </a:lnTo>
                <a:cubicBezTo>
                  <a:pt x="49448" y="2193"/>
                  <a:pt x="54107" y="-822"/>
                  <a:pt x="58849" y="192"/>
                </a:cubicBezTo>
                <a:close/>
                <a:moveTo>
                  <a:pt x="56574" y="52627"/>
                </a:moveTo>
                <a:lnTo>
                  <a:pt x="49064" y="87712"/>
                </a:lnTo>
                <a:lnTo>
                  <a:pt x="83738" y="87712"/>
                </a:lnTo>
                <a:lnTo>
                  <a:pt x="91248" y="52627"/>
                </a:lnTo>
                <a:lnTo>
                  <a:pt x="56574" y="52627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0" name="Text 18"/>
          <p:cNvSpPr/>
          <p:nvPr/>
        </p:nvSpPr>
        <p:spPr>
          <a:xfrm>
            <a:off x="578901" y="3701456"/>
            <a:ext cx="5271505" cy="140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Keep hashtag text, remove # symbol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04345" y="3995292"/>
            <a:ext cx="5367988" cy="499960"/>
          </a:xfrm>
          <a:custGeom>
            <a:avLst/>
            <a:gdLst/>
            <a:ahLst/>
            <a:cxnLst/>
            <a:rect l="l" t="t" r="r" b="b"/>
            <a:pathLst>
              <a:path w="5367988" h="499960">
                <a:moveTo>
                  <a:pt x="70169" y="0"/>
                </a:moveTo>
                <a:lnTo>
                  <a:pt x="5297819" y="0"/>
                </a:lnTo>
                <a:cubicBezTo>
                  <a:pt x="5336573" y="0"/>
                  <a:pt x="5367988" y="31416"/>
                  <a:pt x="5367988" y="70169"/>
                </a:cubicBezTo>
                <a:lnTo>
                  <a:pt x="5367988" y="429790"/>
                </a:lnTo>
                <a:cubicBezTo>
                  <a:pt x="5367988" y="468544"/>
                  <a:pt x="5336573" y="499960"/>
                  <a:pt x="5297819" y="499960"/>
                </a:cubicBezTo>
                <a:lnTo>
                  <a:pt x="70169" y="499960"/>
                </a:lnTo>
                <a:cubicBezTo>
                  <a:pt x="31416" y="499960"/>
                  <a:pt x="0" y="468544"/>
                  <a:pt x="0" y="429790"/>
                </a:cubicBezTo>
                <a:lnTo>
                  <a:pt x="0" y="70169"/>
                </a:lnTo>
                <a:cubicBezTo>
                  <a:pt x="0" y="31442"/>
                  <a:pt x="31442" y="0"/>
                  <a:pt x="7016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78901" y="4069847"/>
            <a:ext cx="104377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Special Characters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640856" y="4087390"/>
            <a:ext cx="140340" cy="140340"/>
          </a:xfrm>
          <a:custGeom>
            <a:avLst/>
            <a:gdLst/>
            <a:ahLst/>
            <a:cxnLst/>
            <a:rect l="l" t="t" r="r" b="b"/>
            <a:pathLst>
              <a:path w="140340" h="140340">
                <a:moveTo>
                  <a:pt x="78146" y="13897"/>
                </a:moveTo>
                <a:cubicBezTo>
                  <a:pt x="76721" y="10772"/>
                  <a:pt x="73596" y="8771"/>
                  <a:pt x="70170" y="8771"/>
                </a:cubicBezTo>
                <a:cubicBezTo>
                  <a:pt x="66744" y="8771"/>
                  <a:pt x="63619" y="10772"/>
                  <a:pt x="62193" y="13897"/>
                </a:cubicBezTo>
                <a:lnTo>
                  <a:pt x="16309" y="114026"/>
                </a:lnTo>
                <a:lnTo>
                  <a:pt x="13157" y="114026"/>
                </a:lnTo>
                <a:cubicBezTo>
                  <a:pt x="8305" y="114026"/>
                  <a:pt x="4386" y="117946"/>
                  <a:pt x="4386" y="122797"/>
                </a:cubicBezTo>
                <a:cubicBezTo>
                  <a:pt x="4386" y="127649"/>
                  <a:pt x="8305" y="131568"/>
                  <a:pt x="13157" y="131568"/>
                </a:cubicBezTo>
                <a:lnTo>
                  <a:pt x="37278" y="131568"/>
                </a:lnTo>
                <a:cubicBezTo>
                  <a:pt x="42129" y="131568"/>
                  <a:pt x="46049" y="127649"/>
                  <a:pt x="46049" y="122797"/>
                </a:cubicBezTo>
                <a:cubicBezTo>
                  <a:pt x="46049" y="117946"/>
                  <a:pt x="42129" y="114026"/>
                  <a:pt x="37278" y="114026"/>
                </a:cubicBezTo>
                <a:lnTo>
                  <a:pt x="35606" y="114026"/>
                </a:lnTo>
                <a:lnTo>
                  <a:pt x="41636" y="100869"/>
                </a:lnTo>
                <a:lnTo>
                  <a:pt x="98731" y="100869"/>
                </a:lnTo>
                <a:lnTo>
                  <a:pt x="104761" y="114026"/>
                </a:lnTo>
                <a:lnTo>
                  <a:pt x="103089" y="114026"/>
                </a:lnTo>
                <a:cubicBezTo>
                  <a:pt x="98238" y="114026"/>
                  <a:pt x="94318" y="117946"/>
                  <a:pt x="94318" y="122797"/>
                </a:cubicBezTo>
                <a:cubicBezTo>
                  <a:pt x="94318" y="127649"/>
                  <a:pt x="98238" y="131568"/>
                  <a:pt x="103089" y="131568"/>
                </a:cubicBezTo>
                <a:lnTo>
                  <a:pt x="127210" y="131568"/>
                </a:lnTo>
                <a:cubicBezTo>
                  <a:pt x="132062" y="131568"/>
                  <a:pt x="135981" y="127649"/>
                  <a:pt x="135981" y="122797"/>
                </a:cubicBezTo>
                <a:cubicBezTo>
                  <a:pt x="135981" y="117946"/>
                  <a:pt x="132062" y="114026"/>
                  <a:pt x="127210" y="114026"/>
                </a:cubicBezTo>
                <a:lnTo>
                  <a:pt x="124058" y="114026"/>
                </a:lnTo>
                <a:lnTo>
                  <a:pt x="78174" y="13897"/>
                </a:lnTo>
                <a:close/>
                <a:moveTo>
                  <a:pt x="90673" y="83327"/>
                </a:moveTo>
                <a:lnTo>
                  <a:pt x="49667" y="83327"/>
                </a:lnTo>
                <a:lnTo>
                  <a:pt x="70170" y="38593"/>
                </a:lnTo>
                <a:lnTo>
                  <a:pt x="90673" y="83327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4" name="Text 22"/>
          <p:cNvSpPr/>
          <p:nvPr/>
        </p:nvSpPr>
        <p:spPr>
          <a:xfrm>
            <a:off x="578901" y="4280357"/>
            <a:ext cx="5271505" cy="140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Eliminate punctuation and numbers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4345" y="4574193"/>
            <a:ext cx="5367988" cy="499960"/>
          </a:xfrm>
          <a:custGeom>
            <a:avLst/>
            <a:gdLst/>
            <a:ahLst/>
            <a:cxnLst/>
            <a:rect l="l" t="t" r="r" b="b"/>
            <a:pathLst>
              <a:path w="5367988" h="499960">
                <a:moveTo>
                  <a:pt x="70169" y="0"/>
                </a:moveTo>
                <a:lnTo>
                  <a:pt x="5297819" y="0"/>
                </a:lnTo>
                <a:cubicBezTo>
                  <a:pt x="5336573" y="0"/>
                  <a:pt x="5367988" y="31416"/>
                  <a:pt x="5367988" y="70169"/>
                </a:cubicBezTo>
                <a:lnTo>
                  <a:pt x="5367988" y="429790"/>
                </a:lnTo>
                <a:cubicBezTo>
                  <a:pt x="5367988" y="468544"/>
                  <a:pt x="5336573" y="499960"/>
                  <a:pt x="5297819" y="499960"/>
                </a:cubicBezTo>
                <a:lnTo>
                  <a:pt x="70169" y="499960"/>
                </a:lnTo>
                <a:cubicBezTo>
                  <a:pt x="31416" y="499960"/>
                  <a:pt x="0" y="468544"/>
                  <a:pt x="0" y="429790"/>
                </a:cubicBezTo>
                <a:lnTo>
                  <a:pt x="0" y="70169"/>
                </a:lnTo>
                <a:cubicBezTo>
                  <a:pt x="0" y="31442"/>
                  <a:pt x="31442" y="0"/>
                  <a:pt x="7016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78901" y="4648748"/>
            <a:ext cx="1087632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Case Normalization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632085" y="4666291"/>
            <a:ext cx="157882" cy="140340"/>
          </a:xfrm>
          <a:custGeom>
            <a:avLst/>
            <a:gdLst/>
            <a:ahLst/>
            <a:cxnLst/>
            <a:rect l="l" t="t" r="r" b="b"/>
            <a:pathLst>
              <a:path w="157882" h="140340">
                <a:moveTo>
                  <a:pt x="10964" y="8771"/>
                </a:moveTo>
                <a:cubicBezTo>
                  <a:pt x="4906" y="8771"/>
                  <a:pt x="0" y="13678"/>
                  <a:pt x="0" y="19735"/>
                </a:cubicBezTo>
                <a:lnTo>
                  <a:pt x="0" y="35085"/>
                </a:lnTo>
                <a:cubicBezTo>
                  <a:pt x="0" y="39936"/>
                  <a:pt x="3920" y="43856"/>
                  <a:pt x="8771" y="43856"/>
                </a:cubicBezTo>
                <a:cubicBezTo>
                  <a:pt x="13623" y="43856"/>
                  <a:pt x="17542" y="39936"/>
                  <a:pt x="17542" y="35085"/>
                </a:cubicBezTo>
                <a:lnTo>
                  <a:pt x="17542" y="26314"/>
                </a:lnTo>
                <a:lnTo>
                  <a:pt x="35085" y="26314"/>
                </a:lnTo>
                <a:lnTo>
                  <a:pt x="35085" y="114026"/>
                </a:lnTo>
                <a:lnTo>
                  <a:pt x="26314" y="114026"/>
                </a:lnTo>
                <a:cubicBezTo>
                  <a:pt x="21462" y="114026"/>
                  <a:pt x="17542" y="117946"/>
                  <a:pt x="17542" y="122797"/>
                </a:cubicBezTo>
                <a:cubicBezTo>
                  <a:pt x="17542" y="127649"/>
                  <a:pt x="21462" y="131568"/>
                  <a:pt x="26314" y="131568"/>
                </a:cubicBezTo>
                <a:lnTo>
                  <a:pt x="61399" y="131568"/>
                </a:lnTo>
                <a:cubicBezTo>
                  <a:pt x="66250" y="131568"/>
                  <a:pt x="70170" y="127649"/>
                  <a:pt x="70170" y="122797"/>
                </a:cubicBezTo>
                <a:cubicBezTo>
                  <a:pt x="70170" y="117946"/>
                  <a:pt x="66250" y="114026"/>
                  <a:pt x="61399" y="114026"/>
                </a:cubicBezTo>
                <a:lnTo>
                  <a:pt x="52627" y="114026"/>
                </a:lnTo>
                <a:lnTo>
                  <a:pt x="52627" y="26314"/>
                </a:lnTo>
                <a:lnTo>
                  <a:pt x="70170" y="26314"/>
                </a:lnTo>
                <a:lnTo>
                  <a:pt x="70170" y="35085"/>
                </a:lnTo>
                <a:cubicBezTo>
                  <a:pt x="70170" y="39936"/>
                  <a:pt x="74089" y="43856"/>
                  <a:pt x="78941" y="43856"/>
                </a:cubicBezTo>
                <a:cubicBezTo>
                  <a:pt x="83793" y="43856"/>
                  <a:pt x="87712" y="39936"/>
                  <a:pt x="87712" y="35085"/>
                </a:cubicBezTo>
                <a:lnTo>
                  <a:pt x="87712" y="19735"/>
                </a:lnTo>
                <a:cubicBezTo>
                  <a:pt x="87712" y="13678"/>
                  <a:pt x="82806" y="8771"/>
                  <a:pt x="76748" y="8771"/>
                </a:cubicBezTo>
                <a:lnTo>
                  <a:pt x="10964" y="8771"/>
                </a:lnTo>
                <a:close/>
                <a:moveTo>
                  <a:pt x="120221" y="99060"/>
                </a:moveTo>
                <a:cubicBezTo>
                  <a:pt x="116794" y="95634"/>
                  <a:pt x="111230" y="95634"/>
                  <a:pt x="107804" y="99060"/>
                </a:cubicBezTo>
                <a:cubicBezTo>
                  <a:pt x="104378" y="102486"/>
                  <a:pt x="104378" y="108051"/>
                  <a:pt x="107804" y="111477"/>
                </a:cubicBezTo>
                <a:lnTo>
                  <a:pt x="125346" y="129019"/>
                </a:lnTo>
                <a:cubicBezTo>
                  <a:pt x="128773" y="132445"/>
                  <a:pt x="134337" y="132445"/>
                  <a:pt x="137763" y="129019"/>
                </a:cubicBezTo>
                <a:lnTo>
                  <a:pt x="155305" y="111477"/>
                </a:lnTo>
                <a:cubicBezTo>
                  <a:pt x="158732" y="108051"/>
                  <a:pt x="158732" y="102486"/>
                  <a:pt x="155305" y="99060"/>
                </a:cubicBezTo>
                <a:cubicBezTo>
                  <a:pt x="151879" y="95634"/>
                  <a:pt x="146315" y="95634"/>
                  <a:pt x="142889" y="99060"/>
                </a:cubicBezTo>
                <a:lnTo>
                  <a:pt x="140312" y="101637"/>
                </a:lnTo>
                <a:lnTo>
                  <a:pt x="140312" y="38730"/>
                </a:lnTo>
                <a:lnTo>
                  <a:pt x="142889" y="41307"/>
                </a:lnTo>
                <a:cubicBezTo>
                  <a:pt x="146315" y="44733"/>
                  <a:pt x="151879" y="44733"/>
                  <a:pt x="155305" y="41307"/>
                </a:cubicBezTo>
                <a:cubicBezTo>
                  <a:pt x="158732" y="37881"/>
                  <a:pt x="158732" y="32316"/>
                  <a:pt x="155305" y="28890"/>
                </a:cubicBezTo>
                <a:lnTo>
                  <a:pt x="137763" y="11348"/>
                </a:lnTo>
                <a:cubicBezTo>
                  <a:pt x="136118" y="9703"/>
                  <a:pt x="133898" y="8771"/>
                  <a:pt x="131568" y="8771"/>
                </a:cubicBezTo>
                <a:cubicBezTo>
                  <a:pt x="129238" y="8771"/>
                  <a:pt x="127018" y="9703"/>
                  <a:pt x="125374" y="11348"/>
                </a:cubicBezTo>
                <a:lnTo>
                  <a:pt x="107831" y="28890"/>
                </a:lnTo>
                <a:cubicBezTo>
                  <a:pt x="104405" y="32316"/>
                  <a:pt x="104405" y="37881"/>
                  <a:pt x="107831" y="41307"/>
                </a:cubicBezTo>
                <a:cubicBezTo>
                  <a:pt x="111257" y="44733"/>
                  <a:pt x="116822" y="44733"/>
                  <a:pt x="120248" y="41307"/>
                </a:cubicBezTo>
                <a:lnTo>
                  <a:pt x="122825" y="38730"/>
                </a:lnTo>
                <a:lnTo>
                  <a:pt x="122825" y="101637"/>
                </a:lnTo>
                <a:lnTo>
                  <a:pt x="120248" y="99060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8" name="Text 26"/>
          <p:cNvSpPr/>
          <p:nvPr/>
        </p:nvSpPr>
        <p:spPr>
          <a:xfrm>
            <a:off x="578901" y="4859258"/>
            <a:ext cx="5271505" cy="140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Convert all text to lowercase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71515" y="1653376"/>
            <a:ext cx="5666210" cy="3815482"/>
          </a:xfrm>
          <a:custGeom>
            <a:avLst/>
            <a:gdLst/>
            <a:ahLst/>
            <a:cxnLst/>
            <a:rect l="l" t="t" r="r" b="b"/>
            <a:pathLst>
              <a:path w="5666210" h="3815482">
                <a:moveTo>
                  <a:pt x="105269" y="0"/>
                </a:moveTo>
                <a:lnTo>
                  <a:pt x="5560941" y="0"/>
                </a:lnTo>
                <a:cubicBezTo>
                  <a:pt x="5619079" y="0"/>
                  <a:pt x="5666210" y="47131"/>
                  <a:pt x="5666210" y="105269"/>
                </a:cubicBezTo>
                <a:lnTo>
                  <a:pt x="5666210" y="3710213"/>
                </a:lnTo>
                <a:cubicBezTo>
                  <a:pt x="5666210" y="3768351"/>
                  <a:pt x="5619079" y="3815482"/>
                  <a:pt x="5560941" y="3815482"/>
                </a:cubicBezTo>
                <a:lnTo>
                  <a:pt x="105269" y="3815482"/>
                </a:lnTo>
                <a:cubicBezTo>
                  <a:pt x="47131" y="3815482"/>
                  <a:pt x="0" y="3768351"/>
                  <a:pt x="0" y="3710213"/>
                </a:cubicBezTo>
                <a:lnTo>
                  <a:pt x="0" y="105269"/>
                </a:lnTo>
                <a:cubicBezTo>
                  <a:pt x="0" y="47170"/>
                  <a:pt x="47170" y="0"/>
                  <a:pt x="105269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6316240" y="1798101"/>
            <a:ext cx="350849" cy="350849"/>
          </a:xfrm>
          <a:custGeom>
            <a:avLst/>
            <a:gdLst/>
            <a:ahLst/>
            <a:cxnLst/>
            <a:rect l="l" t="t" r="r" b="b"/>
            <a:pathLst>
              <a:path w="350849" h="350849">
                <a:moveTo>
                  <a:pt x="70170" y="0"/>
                </a:moveTo>
                <a:lnTo>
                  <a:pt x="280679" y="0"/>
                </a:lnTo>
                <a:cubicBezTo>
                  <a:pt x="319433" y="0"/>
                  <a:pt x="350849" y="31416"/>
                  <a:pt x="350849" y="70170"/>
                </a:cubicBezTo>
                <a:lnTo>
                  <a:pt x="350849" y="280679"/>
                </a:lnTo>
                <a:cubicBezTo>
                  <a:pt x="350849" y="319433"/>
                  <a:pt x="319433" y="350849"/>
                  <a:pt x="280679" y="350849"/>
                </a:cubicBezTo>
                <a:lnTo>
                  <a:pt x="70170" y="350849"/>
                </a:lnTo>
                <a:cubicBezTo>
                  <a:pt x="31416" y="350849"/>
                  <a:pt x="0" y="319433"/>
                  <a:pt x="0" y="280679"/>
                </a:cubicBezTo>
                <a:lnTo>
                  <a:pt x="0" y="70170"/>
                </a:lnTo>
                <a:cubicBezTo>
                  <a:pt x="0" y="31442"/>
                  <a:pt x="31442" y="0"/>
                  <a:pt x="70170" y="0"/>
                </a:cubicBezTo>
                <a:close/>
              </a:path>
            </a:pathLst>
          </a:custGeom>
          <a:solidFill>
            <a:srgbClr val="00C950">
              <a:alpha val="2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6421495" y="1903355"/>
            <a:ext cx="140340" cy="140340"/>
          </a:xfrm>
          <a:custGeom>
            <a:avLst/>
            <a:gdLst/>
            <a:ahLst/>
            <a:cxnLst/>
            <a:rect l="l" t="t" r="r" b="b"/>
            <a:pathLst>
              <a:path w="140340" h="140340">
                <a:moveTo>
                  <a:pt x="32892" y="15350"/>
                </a:moveTo>
                <a:cubicBezTo>
                  <a:pt x="32892" y="6880"/>
                  <a:pt x="39772" y="0"/>
                  <a:pt x="48242" y="0"/>
                </a:cubicBezTo>
                <a:lnTo>
                  <a:pt x="54820" y="0"/>
                </a:lnTo>
                <a:cubicBezTo>
                  <a:pt x="59672" y="0"/>
                  <a:pt x="63591" y="3920"/>
                  <a:pt x="63591" y="8771"/>
                </a:cubicBezTo>
                <a:lnTo>
                  <a:pt x="63591" y="131568"/>
                </a:lnTo>
                <a:cubicBezTo>
                  <a:pt x="63591" y="136420"/>
                  <a:pt x="59672" y="140340"/>
                  <a:pt x="54820" y="140340"/>
                </a:cubicBezTo>
                <a:lnTo>
                  <a:pt x="46049" y="140340"/>
                </a:lnTo>
                <a:cubicBezTo>
                  <a:pt x="37881" y="140340"/>
                  <a:pt x="31001" y="134748"/>
                  <a:pt x="29055" y="127183"/>
                </a:cubicBezTo>
                <a:cubicBezTo>
                  <a:pt x="28863" y="127183"/>
                  <a:pt x="28698" y="127183"/>
                  <a:pt x="28506" y="127183"/>
                </a:cubicBezTo>
                <a:cubicBezTo>
                  <a:pt x="16391" y="127183"/>
                  <a:pt x="6578" y="117370"/>
                  <a:pt x="6578" y="105255"/>
                </a:cubicBezTo>
                <a:cubicBezTo>
                  <a:pt x="6578" y="100321"/>
                  <a:pt x="8223" y="95771"/>
                  <a:pt x="10964" y="92098"/>
                </a:cubicBezTo>
                <a:cubicBezTo>
                  <a:pt x="5646" y="88096"/>
                  <a:pt x="2193" y="81737"/>
                  <a:pt x="2193" y="74555"/>
                </a:cubicBezTo>
                <a:cubicBezTo>
                  <a:pt x="2193" y="66086"/>
                  <a:pt x="7017" y="58712"/>
                  <a:pt x="14034" y="55067"/>
                </a:cubicBezTo>
                <a:cubicBezTo>
                  <a:pt x="12088" y="51778"/>
                  <a:pt x="10964" y="47940"/>
                  <a:pt x="10964" y="43856"/>
                </a:cubicBezTo>
                <a:cubicBezTo>
                  <a:pt x="10964" y="31741"/>
                  <a:pt x="20777" y="21928"/>
                  <a:pt x="32892" y="21928"/>
                </a:cubicBezTo>
                <a:lnTo>
                  <a:pt x="32892" y="15350"/>
                </a:lnTo>
                <a:close/>
                <a:moveTo>
                  <a:pt x="107447" y="15350"/>
                </a:moveTo>
                <a:lnTo>
                  <a:pt x="107447" y="21928"/>
                </a:lnTo>
                <a:cubicBezTo>
                  <a:pt x="119563" y="21928"/>
                  <a:pt x="129376" y="31741"/>
                  <a:pt x="129376" y="43856"/>
                </a:cubicBezTo>
                <a:cubicBezTo>
                  <a:pt x="129376" y="47968"/>
                  <a:pt x="128252" y="51805"/>
                  <a:pt x="126306" y="55067"/>
                </a:cubicBezTo>
                <a:cubicBezTo>
                  <a:pt x="133350" y="58712"/>
                  <a:pt x="138147" y="66058"/>
                  <a:pt x="138147" y="74555"/>
                </a:cubicBezTo>
                <a:cubicBezTo>
                  <a:pt x="138147" y="81737"/>
                  <a:pt x="134693" y="88096"/>
                  <a:pt x="129376" y="92098"/>
                </a:cubicBezTo>
                <a:cubicBezTo>
                  <a:pt x="132117" y="95771"/>
                  <a:pt x="133761" y="100321"/>
                  <a:pt x="133761" y="105255"/>
                </a:cubicBezTo>
                <a:cubicBezTo>
                  <a:pt x="133761" y="117370"/>
                  <a:pt x="123948" y="127183"/>
                  <a:pt x="111833" y="127183"/>
                </a:cubicBezTo>
                <a:cubicBezTo>
                  <a:pt x="111641" y="127183"/>
                  <a:pt x="111477" y="127183"/>
                  <a:pt x="111285" y="127183"/>
                </a:cubicBezTo>
                <a:cubicBezTo>
                  <a:pt x="109339" y="134748"/>
                  <a:pt x="102459" y="140340"/>
                  <a:pt x="94291" y="140340"/>
                </a:cubicBezTo>
                <a:lnTo>
                  <a:pt x="85519" y="140340"/>
                </a:lnTo>
                <a:cubicBezTo>
                  <a:pt x="80668" y="140340"/>
                  <a:pt x="76748" y="136420"/>
                  <a:pt x="76748" y="131568"/>
                </a:cubicBezTo>
                <a:lnTo>
                  <a:pt x="76748" y="8771"/>
                </a:lnTo>
                <a:cubicBezTo>
                  <a:pt x="76748" y="3920"/>
                  <a:pt x="80668" y="0"/>
                  <a:pt x="85519" y="0"/>
                </a:cubicBezTo>
                <a:lnTo>
                  <a:pt x="92098" y="0"/>
                </a:lnTo>
                <a:cubicBezTo>
                  <a:pt x="100568" y="0"/>
                  <a:pt x="107447" y="6880"/>
                  <a:pt x="107447" y="15350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32" name="Text 30"/>
          <p:cNvSpPr/>
          <p:nvPr/>
        </p:nvSpPr>
        <p:spPr>
          <a:xfrm>
            <a:off x="6772344" y="1850728"/>
            <a:ext cx="1841957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Advanced NLP (NLTK)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20626" y="2258590"/>
            <a:ext cx="5367988" cy="499960"/>
          </a:xfrm>
          <a:custGeom>
            <a:avLst/>
            <a:gdLst/>
            <a:ahLst/>
            <a:cxnLst/>
            <a:rect l="l" t="t" r="r" b="b"/>
            <a:pathLst>
              <a:path w="5367988" h="499960">
                <a:moveTo>
                  <a:pt x="70169" y="0"/>
                </a:moveTo>
                <a:lnTo>
                  <a:pt x="5297819" y="0"/>
                </a:lnTo>
                <a:cubicBezTo>
                  <a:pt x="5336573" y="0"/>
                  <a:pt x="5367988" y="31416"/>
                  <a:pt x="5367988" y="70169"/>
                </a:cubicBezTo>
                <a:lnTo>
                  <a:pt x="5367988" y="429790"/>
                </a:lnTo>
                <a:cubicBezTo>
                  <a:pt x="5367988" y="468544"/>
                  <a:pt x="5336573" y="499960"/>
                  <a:pt x="5297819" y="499960"/>
                </a:cubicBezTo>
                <a:lnTo>
                  <a:pt x="70169" y="499960"/>
                </a:lnTo>
                <a:cubicBezTo>
                  <a:pt x="31416" y="499960"/>
                  <a:pt x="0" y="468544"/>
                  <a:pt x="0" y="429790"/>
                </a:cubicBezTo>
                <a:lnTo>
                  <a:pt x="0" y="70169"/>
                </a:lnTo>
                <a:cubicBezTo>
                  <a:pt x="0" y="31442"/>
                  <a:pt x="31442" y="0"/>
                  <a:pt x="7016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6395181" y="2333145"/>
            <a:ext cx="728012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Tokenization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1457136" y="2350688"/>
            <a:ext cx="140340" cy="140340"/>
          </a:xfrm>
          <a:custGeom>
            <a:avLst/>
            <a:gdLst/>
            <a:ahLst/>
            <a:cxnLst/>
            <a:rect l="l" t="t" r="r" b="b"/>
            <a:pathLst>
              <a:path w="140340" h="140340">
                <a:moveTo>
                  <a:pt x="52627" y="70170"/>
                </a:moveTo>
                <a:lnTo>
                  <a:pt x="41800" y="80997"/>
                </a:lnTo>
                <a:cubicBezTo>
                  <a:pt x="38347" y="79654"/>
                  <a:pt x="34619" y="78941"/>
                  <a:pt x="30699" y="78941"/>
                </a:cubicBezTo>
                <a:cubicBezTo>
                  <a:pt x="13732" y="78941"/>
                  <a:pt x="0" y="92673"/>
                  <a:pt x="0" y="109640"/>
                </a:cubicBezTo>
                <a:cubicBezTo>
                  <a:pt x="0" y="126607"/>
                  <a:pt x="13732" y="140340"/>
                  <a:pt x="30699" y="140340"/>
                </a:cubicBezTo>
                <a:cubicBezTo>
                  <a:pt x="47666" y="140340"/>
                  <a:pt x="61399" y="126607"/>
                  <a:pt x="61399" y="109640"/>
                </a:cubicBezTo>
                <a:cubicBezTo>
                  <a:pt x="61399" y="105721"/>
                  <a:pt x="60658" y="101993"/>
                  <a:pt x="59343" y="98539"/>
                </a:cubicBezTo>
                <a:lnTo>
                  <a:pt x="136831" y="21051"/>
                </a:lnTo>
                <a:cubicBezTo>
                  <a:pt x="138777" y="19105"/>
                  <a:pt x="138777" y="15980"/>
                  <a:pt x="136831" y="14034"/>
                </a:cubicBezTo>
                <a:cubicBezTo>
                  <a:pt x="129074" y="6277"/>
                  <a:pt x="116520" y="6277"/>
                  <a:pt x="108763" y="14034"/>
                </a:cubicBezTo>
                <a:lnTo>
                  <a:pt x="70170" y="52627"/>
                </a:lnTo>
                <a:lnTo>
                  <a:pt x="59343" y="41800"/>
                </a:lnTo>
                <a:cubicBezTo>
                  <a:pt x="60686" y="38347"/>
                  <a:pt x="61399" y="34619"/>
                  <a:pt x="61399" y="30699"/>
                </a:cubicBezTo>
                <a:cubicBezTo>
                  <a:pt x="61399" y="13732"/>
                  <a:pt x="47666" y="0"/>
                  <a:pt x="30699" y="0"/>
                </a:cubicBezTo>
                <a:cubicBezTo>
                  <a:pt x="13732" y="0"/>
                  <a:pt x="0" y="13732"/>
                  <a:pt x="0" y="30699"/>
                </a:cubicBezTo>
                <a:cubicBezTo>
                  <a:pt x="0" y="47666"/>
                  <a:pt x="13732" y="61399"/>
                  <a:pt x="30699" y="61399"/>
                </a:cubicBezTo>
                <a:cubicBezTo>
                  <a:pt x="34619" y="61399"/>
                  <a:pt x="38347" y="60658"/>
                  <a:pt x="41800" y="59343"/>
                </a:cubicBezTo>
                <a:lnTo>
                  <a:pt x="52627" y="70170"/>
                </a:lnTo>
                <a:close/>
                <a:moveTo>
                  <a:pt x="79462" y="97004"/>
                </a:moveTo>
                <a:lnTo>
                  <a:pt x="108763" y="126306"/>
                </a:lnTo>
                <a:cubicBezTo>
                  <a:pt x="116520" y="134063"/>
                  <a:pt x="129074" y="134063"/>
                  <a:pt x="136831" y="126306"/>
                </a:cubicBezTo>
                <a:cubicBezTo>
                  <a:pt x="138777" y="124359"/>
                  <a:pt x="138777" y="121235"/>
                  <a:pt x="136831" y="119289"/>
                </a:cubicBezTo>
                <a:lnTo>
                  <a:pt x="97004" y="79462"/>
                </a:lnTo>
                <a:lnTo>
                  <a:pt x="79462" y="97004"/>
                </a:lnTo>
                <a:close/>
                <a:moveTo>
                  <a:pt x="17542" y="30699"/>
                </a:moveTo>
                <a:cubicBezTo>
                  <a:pt x="17542" y="23438"/>
                  <a:pt x="23438" y="17542"/>
                  <a:pt x="30699" y="17542"/>
                </a:cubicBezTo>
                <a:cubicBezTo>
                  <a:pt x="37961" y="17542"/>
                  <a:pt x="43856" y="23438"/>
                  <a:pt x="43856" y="30699"/>
                </a:cubicBezTo>
                <a:cubicBezTo>
                  <a:pt x="43856" y="37961"/>
                  <a:pt x="37961" y="43856"/>
                  <a:pt x="30699" y="43856"/>
                </a:cubicBezTo>
                <a:cubicBezTo>
                  <a:pt x="23438" y="43856"/>
                  <a:pt x="17542" y="37961"/>
                  <a:pt x="17542" y="30699"/>
                </a:cubicBezTo>
                <a:close/>
                <a:moveTo>
                  <a:pt x="30699" y="96483"/>
                </a:moveTo>
                <a:cubicBezTo>
                  <a:pt x="37961" y="96483"/>
                  <a:pt x="43856" y="102379"/>
                  <a:pt x="43856" y="109640"/>
                </a:cubicBezTo>
                <a:cubicBezTo>
                  <a:pt x="43856" y="116902"/>
                  <a:pt x="37961" y="122797"/>
                  <a:pt x="30699" y="122797"/>
                </a:cubicBezTo>
                <a:cubicBezTo>
                  <a:pt x="23438" y="122797"/>
                  <a:pt x="17542" y="116902"/>
                  <a:pt x="17542" y="109640"/>
                </a:cubicBezTo>
                <a:cubicBezTo>
                  <a:pt x="17542" y="102379"/>
                  <a:pt x="23438" y="96483"/>
                  <a:pt x="30699" y="96483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36" name="Text 34"/>
          <p:cNvSpPr/>
          <p:nvPr/>
        </p:nvSpPr>
        <p:spPr>
          <a:xfrm>
            <a:off x="6395181" y="2543655"/>
            <a:ext cx="5271505" cy="140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Split text into individual words using NLTK word_tokenize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20626" y="2837491"/>
            <a:ext cx="5367988" cy="499960"/>
          </a:xfrm>
          <a:custGeom>
            <a:avLst/>
            <a:gdLst/>
            <a:ahLst/>
            <a:cxnLst/>
            <a:rect l="l" t="t" r="r" b="b"/>
            <a:pathLst>
              <a:path w="5367988" h="499960">
                <a:moveTo>
                  <a:pt x="70169" y="0"/>
                </a:moveTo>
                <a:lnTo>
                  <a:pt x="5297819" y="0"/>
                </a:lnTo>
                <a:cubicBezTo>
                  <a:pt x="5336573" y="0"/>
                  <a:pt x="5367988" y="31416"/>
                  <a:pt x="5367988" y="70169"/>
                </a:cubicBezTo>
                <a:lnTo>
                  <a:pt x="5367988" y="429790"/>
                </a:lnTo>
                <a:cubicBezTo>
                  <a:pt x="5367988" y="468544"/>
                  <a:pt x="5336573" y="499960"/>
                  <a:pt x="5297819" y="499960"/>
                </a:cubicBezTo>
                <a:lnTo>
                  <a:pt x="70169" y="499960"/>
                </a:lnTo>
                <a:cubicBezTo>
                  <a:pt x="31416" y="499960"/>
                  <a:pt x="0" y="468544"/>
                  <a:pt x="0" y="429790"/>
                </a:cubicBezTo>
                <a:lnTo>
                  <a:pt x="0" y="70169"/>
                </a:lnTo>
                <a:cubicBezTo>
                  <a:pt x="0" y="31442"/>
                  <a:pt x="31442" y="0"/>
                  <a:pt x="7016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6395181" y="2912046"/>
            <a:ext cx="83326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Lemmatization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1457136" y="2929588"/>
            <a:ext cx="140340" cy="140340"/>
          </a:xfrm>
          <a:custGeom>
            <a:avLst/>
            <a:gdLst/>
            <a:ahLst/>
            <a:cxnLst/>
            <a:rect l="l" t="t" r="r" b="b"/>
            <a:pathLst>
              <a:path w="140340" h="140340">
                <a:moveTo>
                  <a:pt x="120467" y="1919"/>
                </a:moveTo>
                <a:cubicBezTo>
                  <a:pt x="123044" y="-658"/>
                  <a:pt x="127210" y="-658"/>
                  <a:pt x="129759" y="1919"/>
                </a:cubicBezTo>
                <a:lnTo>
                  <a:pt x="138531" y="10690"/>
                </a:lnTo>
                <a:cubicBezTo>
                  <a:pt x="141107" y="13266"/>
                  <a:pt x="141107" y="17433"/>
                  <a:pt x="138531" y="19982"/>
                </a:cubicBezTo>
                <a:lnTo>
                  <a:pt x="114684" y="43829"/>
                </a:lnTo>
                <a:lnTo>
                  <a:pt x="125374" y="54519"/>
                </a:lnTo>
                <a:cubicBezTo>
                  <a:pt x="127265" y="56410"/>
                  <a:pt x="127813" y="59233"/>
                  <a:pt x="126799" y="61700"/>
                </a:cubicBezTo>
                <a:cubicBezTo>
                  <a:pt x="125785" y="64167"/>
                  <a:pt x="123400" y="65784"/>
                  <a:pt x="120741" y="65784"/>
                </a:cubicBezTo>
                <a:lnTo>
                  <a:pt x="81271" y="65784"/>
                </a:lnTo>
                <a:cubicBezTo>
                  <a:pt x="77625" y="65784"/>
                  <a:pt x="74692" y="62851"/>
                  <a:pt x="74692" y="59206"/>
                </a:cubicBezTo>
                <a:lnTo>
                  <a:pt x="74692" y="19735"/>
                </a:lnTo>
                <a:cubicBezTo>
                  <a:pt x="74692" y="17076"/>
                  <a:pt x="76282" y="14664"/>
                  <a:pt x="78749" y="13650"/>
                </a:cubicBezTo>
                <a:cubicBezTo>
                  <a:pt x="81216" y="12636"/>
                  <a:pt x="84039" y="13184"/>
                  <a:pt x="85931" y="15076"/>
                </a:cubicBezTo>
                <a:lnTo>
                  <a:pt x="96621" y="25765"/>
                </a:lnTo>
                <a:lnTo>
                  <a:pt x="120467" y="1919"/>
                </a:lnTo>
                <a:close/>
                <a:moveTo>
                  <a:pt x="19872" y="74555"/>
                </a:moveTo>
                <a:lnTo>
                  <a:pt x="59343" y="74555"/>
                </a:lnTo>
                <a:cubicBezTo>
                  <a:pt x="62988" y="74555"/>
                  <a:pt x="65921" y="77488"/>
                  <a:pt x="65921" y="81134"/>
                </a:cubicBezTo>
                <a:lnTo>
                  <a:pt x="65921" y="120604"/>
                </a:lnTo>
                <a:cubicBezTo>
                  <a:pt x="65921" y="123263"/>
                  <a:pt x="64331" y="125675"/>
                  <a:pt x="61865" y="126689"/>
                </a:cubicBezTo>
                <a:cubicBezTo>
                  <a:pt x="59398" y="127704"/>
                  <a:pt x="56574" y="127155"/>
                  <a:pt x="54683" y="125264"/>
                </a:cubicBezTo>
                <a:lnTo>
                  <a:pt x="43993" y="114574"/>
                </a:lnTo>
                <a:lnTo>
                  <a:pt x="20146" y="138421"/>
                </a:lnTo>
                <a:cubicBezTo>
                  <a:pt x="17570" y="140997"/>
                  <a:pt x="13404" y="140997"/>
                  <a:pt x="10854" y="138421"/>
                </a:cubicBezTo>
                <a:lnTo>
                  <a:pt x="2083" y="129650"/>
                </a:lnTo>
                <a:cubicBezTo>
                  <a:pt x="-493" y="127073"/>
                  <a:pt x="-493" y="122907"/>
                  <a:pt x="2083" y="120358"/>
                </a:cubicBezTo>
                <a:lnTo>
                  <a:pt x="25930" y="96511"/>
                </a:lnTo>
                <a:lnTo>
                  <a:pt x="15240" y="85821"/>
                </a:lnTo>
                <a:cubicBezTo>
                  <a:pt x="13349" y="83930"/>
                  <a:pt x="12801" y="81106"/>
                  <a:pt x="13815" y="78639"/>
                </a:cubicBezTo>
                <a:cubicBezTo>
                  <a:pt x="14829" y="76173"/>
                  <a:pt x="17214" y="74555"/>
                  <a:pt x="19872" y="74555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40" name="Text 38"/>
          <p:cNvSpPr/>
          <p:nvPr/>
        </p:nvSpPr>
        <p:spPr>
          <a:xfrm>
            <a:off x="6395181" y="3122555"/>
            <a:ext cx="5271505" cy="140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Reduce words to root form using WordNet ("running" → "run")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20626" y="3416391"/>
            <a:ext cx="5367988" cy="499960"/>
          </a:xfrm>
          <a:custGeom>
            <a:avLst/>
            <a:gdLst/>
            <a:ahLst/>
            <a:cxnLst/>
            <a:rect l="l" t="t" r="r" b="b"/>
            <a:pathLst>
              <a:path w="5367988" h="499960">
                <a:moveTo>
                  <a:pt x="70169" y="0"/>
                </a:moveTo>
                <a:lnTo>
                  <a:pt x="5297819" y="0"/>
                </a:lnTo>
                <a:cubicBezTo>
                  <a:pt x="5336573" y="0"/>
                  <a:pt x="5367988" y="31416"/>
                  <a:pt x="5367988" y="70169"/>
                </a:cubicBezTo>
                <a:lnTo>
                  <a:pt x="5367988" y="429790"/>
                </a:lnTo>
                <a:cubicBezTo>
                  <a:pt x="5367988" y="468544"/>
                  <a:pt x="5336573" y="499960"/>
                  <a:pt x="5297819" y="499960"/>
                </a:cubicBezTo>
                <a:lnTo>
                  <a:pt x="70169" y="499960"/>
                </a:lnTo>
                <a:cubicBezTo>
                  <a:pt x="31416" y="499960"/>
                  <a:pt x="0" y="468544"/>
                  <a:pt x="0" y="429790"/>
                </a:cubicBezTo>
                <a:lnTo>
                  <a:pt x="0" y="70169"/>
                </a:lnTo>
                <a:cubicBezTo>
                  <a:pt x="0" y="31442"/>
                  <a:pt x="31442" y="0"/>
                  <a:pt x="7016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6395181" y="3490947"/>
            <a:ext cx="1087632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Stopword Removal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1457136" y="3508489"/>
            <a:ext cx="140340" cy="140340"/>
          </a:xfrm>
          <a:custGeom>
            <a:avLst/>
            <a:gdLst/>
            <a:ahLst/>
            <a:cxnLst/>
            <a:rect l="l" t="t" r="r" b="b"/>
            <a:pathLst>
              <a:path w="140340" h="140340">
                <a:moveTo>
                  <a:pt x="8771" y="17542"/>
                </a:moveTo>
                <a:cubicBezTo>
                  <a:pt x="5235" y="17542"/>
                  <a:pt x="2028" y="19680"/>
                  <a:pt x="658" y="22970"/>
                </a:cubicBezTo>
                <a:cubicBezTo>
                  <a:pt x="-713" y="26259"/>
                  <a:pt x="55" y="30014"/>
                  <a:pt x="2577" y="32508"/>
                </a:cubicBezTo>
                <a:lnTo>
                  <a:pt x="52627" y="82587"/>
                </a:lnTo>
                <a:lnTo>
                  <a:pt x="52627" y="114026"/>
                </a:lnTo>
                <a:cubicBezTo>
                  <a:pt x="52627" y="116356"/>
                  <a:pt x="53559" y="118576"/>
                  <a:pt x="55204" y="120221"/>
                </a:cubicBezTo>
                <a:lnTo>
                  <a:pt x="72746" y="137763"/>
                </a:lnTo>
                <a:cubicBezTo>
                  <a:pt x="75268" y="140285"/>
                  <a:pt x="79023" y="141025"/>
                  <a:pt x="82312" y="139654"/>
                </a:cubicBezTo>
                <a:cubicBezTo>
                  <a:pt x="85602" y="138284"/>
                  <a:pt x="87712" y="135104"/>
                  <a:pt x="87712" y="131568"/>
                </a:cubicBezTo>
                <a:lnTo>
                  <a:pt x="87712" y="82587"/>
                </a:lnTo>
                <a:lnTo>
                  <a:pt x="137763" y="32536"/>
                </a:lnTo>
                <a:cubicBezTo>
                  <a:pt x="140285" y="30014"/>
                  <a:pt x="141025" y="26259"/>
                  <a:pt x="139654" y="22970"/>
                </a:cubicBezTo>
                <a:cubicBezTo>
                  <a:pt x="138284" y="19680"/>
                  <a:pt x="135104" y="17542"/>
                  <a:pt x="131568" y="17542"/>
                </a:cubicBezTo>
                <a:lnTo>
                  <a:pt x="8771" y="17542"/>
                </a:ln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44" name="Text 42"/>
          <p:cNvSpPr/>
          <p:nvPr/>
        </p:nvSpPr>
        <p:spPr>
          <a:xfrm>
            <a:off x="6395181" y="3701456"/>
            <a:ext cx="5271505" cy="140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Eliminate common words while preserving sentiment-bearing negations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20626" y="3995292"/>
            <a:ext cx="5367988" cy="508731"/>
          </a:xfrm>
          <a:custGeom>
            <a:avLst/>
            <a:gdLst/>
            <a:ahLst/>
            <a:cxnLst/>
            <a:rect l="l" t="t" r="r" b="b"/>
            <a:pathLst>
              <a:path w="5367988" h="508731">
                <a:moveTo>
                  <a:pt x="70169" y="0"/>
                </a:moveTo>
                <a:lnTo>
                  <a:pt x="5297819" y="0"/>
                </a:lnTo>
                <a:cubicBezTo>
                  <a:pt x="5336573" y="0"/>
                  <a:pt x="5367988" y="31416"/>
                  <a:pt x="5367988" y="70169"/>
                </a:cubicBezTo>
                <a:lnTo>
                  <a:pt x="5367988" y="438562"/>
                </a:lnTo>
                <a:cubicBezTo>
                  <a:pt x="5367988" y="477315"/>
                  <a:pt x="5336573" y="508731"/>
                  <a:pt x="5297819" y="508731"/>
                </a:cubicBezTo>
                <a:lnTo>
                  <a:pt x="70169" y="508731"/>
                </a:lnTo>
                <a:cubicBezTo>
                  <a:pt x="31416" y="508731"/>
                  <a:pt x="0" y="477315"/>
                  <a:pt x="0" y="438562"/>
                </a:cubicBezTo>
                <a:lnTo>
                  <a:pt x="0" y="70169"/>
                </a:lnTo>
                <a:cubicBezTo>
                  <a:pt x="0" y="31442"/>
                  <a:pt x="31442" y="0"/>
                  <a:pt x="70169" y="0"/>
                </a:cubicBezTo>
                <a:close/>
              </a:path>
            </a:pathLst>
          </a:custGeom>
          <a:gradFill flip="none" rotWithShape="1">
            <a:gsLst>
              <a:gs pos="0">
                <a:srgbClr val="00C950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6405049" y="4096161"/>
            <a:ext cx="138147" cy="122797"/>
          </a:xfrm>
          <a:custGeom>
            <a:avLst/>
            <a:gdLst/>
            <a:ahLst/>
            <a:cxnLst/>
            <a:rect l="l" t="t" r="r" b="b"/>
            <a:pathLst>
              <a:path w="138147" h="122797">
                <a:moveTo>
                  <a:pt x="74230" y="-4533"/>
                </a:moveTo>
                <a:cubicBezTo>
                  <a:pt x="73247" y="-6452"/>
                  <a:pt x="71256" y="-7675"/>
                  <a:pt x="69097" y="-7675"/>
                </a:cubicBezTo>
                <a:cubicBezTo>
                  <a:pt x="66939" y="-7675"/>
                  <a:pt x="64948" y="-6452"/>
                  <a:pt x="63965" y="-4533"/>
                </a:cubicBezTo>
                <a:lnTo>
                  <a:pt x="46313" y="30052"/>
                </a:lnTo>
                <a:lnTo>
                  <a:pt x="7963" y="36144"/>
                </a:lnTo>
                <a:cubicBezTo>
                  <a:pt x="5828" y="36479"/>
                  <a:pt x="4053" y="37990"/>
                  <a:pt x="3382" y="40053"/>
                </a:cubicBezTo>
                <a:cubicBezTo>
                  <a:pt x="2710" y="42116"/>
                  <a:pt x="3262" y="44370"/>
                  <a:pt x="4773" y="45905"/>
                </a:cubicBezTo>
                <a:lnTo>
                  <a:pt x="32210" y="73366"/>
                </a:lnTo>
                <a:lnTo>
                  <a:pt x="26166" y="111717"/>
                </a:lnTo>
                <a:cubicBezTo>
                  <a:pt x="25831" y="113851"/>
                  <a:pt x="26718" y="116010"/>
                  <a:pt x="28469" y="117281"/>
                </a:cubicBezTo>
                <a:cubicBezTo>
                  <a:pt x="30220" y="118552"/>
                  <a:pt x="32522" y="118744"/>
                  <a:pt x="34465" y="117761"/>
                </a:cubicBezTo>
                <a:lnTo>
                  <a:pt x="69097" y="100156"/>
                </a:lnTo>
                <a:lnTo>
                  <a:pt x="103706" y="117761"/>
                </a:lnTo>
                <a:cubicBezTo>
                  <a:pt x="105625" y="118744"/>
                  <a:pt x="107951" y="118552"/>
                  <a:pt x="109702" y="117281"/>
                </a:cubicBezTo>
                <a:cubicBezTo>
                  <a:pt x="111453" y="116010"/>
                  <a:pt x="112340" y="113875"/>
                  <a:pt x="112004" y="111717"/>
                </a:cubicBezTo>
                <a:lnTo>
                  <a:pt x="105937" y="73366"/>
                </a:lnTo>
                <a:lnTo>
                  <a:pt x="133374" y="45905"/>
                </a:lnTo>
                <a:cubicBezTo>
                  <a:pt x="134909" y="44370"/>
                  <a:pt x="135437" y="42116"/>
                  <a:pt x="134765" y="40053"/>
                </a:cubicBezTo>
                <a:cubicBezTo>
                  <a:pt x="134093" y="37990"/>
                  <a:pt x="132343" y="36479"/>
                  <a:pt x="130184" y="36144"/>
                </a:cubicBezTo>
                <a:lnTo>
                  <a:pt x="91858" y="30052"/>
                </a:lnTo>
                <a:lnTo>
                  <a:pt x="74230" y="-4533"/>
                </a:ln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47" name="Text 45"/>
          <p:cNvSpPr/>
          <p:nvPr/>
        </p:nvSpPr>
        <p:spPr>
          <a:xfrm>
            <a:off x="6601526" y="4069847"/>
            <a:ext cx="5073932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Smart Retention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395181" y="4280357"/>
            <a:ext cx="5271505" cy="149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Keep critical sentiment words: </a:t>
            </a:r>
            <a:r>
              <a:rPr lang="en-US" sz="829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"not", "no", "but", "against"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47195" y="5561465"/>
            <a:ext cx="177617" cy="157882"/>
          </a:xfrm>
          <a:custGeom>
            <a:avLst/>
            <a:gdLst/>
            <a:ahLst/>
            <a:cxnLst/>
            <a:rect l="l" t="t" r="r" b="b"/>
            <a:pathLst>
              <a:path w="177617" h="157882">
                <a:moveTo>
                  <a:pt x="111257" y="370"/>
                </a:moveTo>
                <a:cubicBezTo>
                  <a:pt x="106015" y="-1141"/>
                  <a:pt x="100557" y="1912"/>
                  <a:pt x="99046" y="7154"/>
                </a:cubicBezTo>
                <a:lnTo>
                  <a:pt x="59576" y="145301"/>
                </a:lnTo>
                <a:cubicBezTo>
                  <a:pt x="58065" y="150543"/>
                  <a:pt x="61118" y="156001"/>
                  <a:pt x="66360" y="157512"/>
                </a:cubicBezTo>
                <a:cubicBezTo>
                  <a:pt x="71602" y="159023"/>
                  <a:pt x="77060" y="155970"/>
                  <a:pt x="78571" y="150728"/>
                </a:cubicBezTo>
                <a:lnTo>
                  <a:pt x="118041" y="12581"/>
                </a:lnTo>
                <a:cubicBezTo>
                  <a:pt x="119552" y="7339"/>
                  <a:pt x="116500" y="1881"/>
                  <a:pt x="111257" y="370"/>
                </a:cubicBezTo>
                <a:close/>
                <a:moveTo>
                  <a:pt x="131178" y="42338"/>
                </a:moveTo>
                <a:cubicBezTo>
                  <a:pt x="127323" y="46193"/>
                  <a:pt x="127323" y="52453"/>
                  <a:pt x="131178" y="56307"/>
                </a:cubicBezTo>
                <a:lnTo>
                  <a:pt x="153812" y="78941"/>
                </a:lnTo>
                <a:lnTo>
                  <a:pt x="131178" y="101575"/>
                </a:lnTo>
                <a:cubicBezTo>
                  <a:pt x="127323" y="105429"/>
                  <a:pt x="127323" y="111689"/>
                  <a:pt x="131178" y="115544"/>
                </a:cubicBezTo>
                <a:cubicBezTo>
                  <a:pt x="135032" y="119398"/>
                  <a:pt x="141292" y="119398"/>
                  <a:pt x="145147" y="115544"/>
                </a:cubicBezTo>
                <a:lnTo>
                  <a:pt x="174749" y="85941"/>
                </a:lnTo>
                <a:cubicBezTo>
                  <a:pt x="178604" y="82086"/>
                  <a:pt x="178604" y="75827"/>
                  <a:pt x="174749" y="71972"/>
                </a:cubicBezTo>
                <a:lnTo>
                  <a:pt x="145147" y="42369"/>
                </a:lnTo>
                <a:cubicBezTo>
                  <a:pt x="141292" y="38515"/>
                  <a:pt x="135032" y="38515"/>
                  <a:pt x="131178" y="42369"/>
                </a:cubicBezTo>
                <a:close/>
                <a:moveTo>
                  <a:pt x="46470" y="42338"/>
                </a:moveTo>
                <a:cubicBezTo>
                  <a:pt x="42616" y="38484"/>
                  <a:pt x="36356" y="38484"/>
                  <a:pt x="32501" y="42338"/>
                </a:cubicBezTo>
                <a:lnTo>
                  <a:pt x="2899" y="71941"/>
                </a:lnTo>
                <a:cubicBezTo>
                  <a:pt x="-956" y="75796"/>
                  <a:pt x="-956" y="82055"/>
                  <a:pt x="2899" y="85910"/>
                </a:cubicBezTo>
                <a:lnTo>
                  <a:pt x="32501" y="115513"/>
                </a:lnTo>
                <a:cubicBezTo>
                  <a:pt x="36356" y="119367"/>
                  <a:pt x="42616" y="119367"/>
                  <a:pt x="46470" y="115513"/>
                </a:cubicBezTo>
                <a:cubicBezTo>
                  <a:pt x="50325" y="111658"/>
                  <a:pt x="50325" y="105399"/>
                  <a:pt x="46470" y="101544"/>
                </a:cubicBezTo>
                <a:lnTo>
                  <a:pt x="23836" y="78941"/>
                </a:lnTo>
                <a:lnTo>
                  <a:pt x="46440" y="56307"/>
                </a:lnTo>
                <a:cubicBezTo>
                  <a:pt x="50294" y="52453"/>
                  <a:pt x="50294" y="46193"/>
                  <a:pt x="46440" y="42338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51" name="Text 49"/>
          <p:cNvSpPr/>
          <p:nvPr/>
        </p:nvSpPr>
        <p:spPr>
          <a:xfrm>
            <a:off x="636873" y="5517609"/>
            <a:ext cx="11069283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Before &amp; After Examples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382508" y="5872844"/>
            <a:ext cx="3648829" cy="833266"/>
          </a:xfrm>
          <a:custGeom>
            <a:avLst/>
            <a:gdLst/>
            <a:ahLst/>
            <a:cxnLst/>
            <a:rect l="l" t="t" r="r" b="b"/>
            <a:pathLst>
              <a:path w="3648829" h="833266">
                <a:moveTo>
                  <a:pt x="70169" y="0"/>
                </a:moveTo>
                <a:lnTo>
                  <a:pt x="3578659" y="0"/>
                </a:lnTo>
                <a:cubicBezTo>
                  <a:pt x="3617413" y="0"/>
                  <a:pt x="3648829" y="31416"/>
                  <a:pt x="3648829" y="70169"/>
                </a:cubicBezTo>
                <a:lnTo>
                  <a:pt x="3648829" y="763097"/>
                </a:lnTo>
                <a:cubicBezTo>
                  <a:pt x="3648829" y="801850"/>
                  <a:pt x="3617413" y="833266"/>
                  <a:pt x="3578659" y="833266"/>
                </a:cubicBezTo>
                <a:lnTo>
                  <a:pt x="70169" y="833266"/>
                </a:lnTo>
                <a:cubicBezTo>
                  <a:pt x="31416" y="833266"/>
                  <a:pt x="0" y="801850"/>
                  <a:pt x="0" y="763097"/>
                </a:cubicBezTo>
                <a:lnTo>
                  <a:pt x="0" y="70169"/>
                </a:lnTo>
                <a:cubicBezTo>
                  <a:pt x="0" y="31416"/>
                  <a:pt x="31416" y="0"/>
                  <a:pt x="7016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492149" y="5982484"/>
            <a:ext cx="3482176" cy="140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Original Tweet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492149" y="6192993"/>
            <a:ext cx="3490947" cy="4034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7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"@apple I LOVE my new iPhone! Check out http://apple.com #awesome"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148926" y="5872844"/>
            <a:ext cx="3648829" cy="833266"/>
          </a:xfrm>
          <a:custGeom>
            <a:avLst/>
            <a:gdLst/>
            <a:ahLst/>
            <a:cxnLst/>
            <a:rect l="l" t="t" r="r" b="b"/>
            <a:pathLst>
              <a:path w="3648829" h="833266">
                <a:moveTo>
                  <a:pt x="70169" y="0"/>
                </a:moveTo>
                <a:lnTo>
                  <a:pt x="3578659" y="0"/>
                </a:lnTo>
                <a:cubicBezTo>
                  <a:pt x="3617413" y="0"/>
                  <a:pt x="3648829" y="31416"/>
                  <a:pt x="3648829" y="70169"/>
                </a:cubicBezTo>
                <a:lnTo>
                  <a:pt x="3648829" y="763097"/>
                </a:lnTo>
                <a:cubicBezTo>
                  <a:pt x="3648829" y="801850"/>
                  <a:pt x="3617413" y="833266"/>
                  <a:pt x="3578659" y="833266"/>
                </a:cubicBezTo>
                <a:lnTo>
                  <a:pt x="70169" y="833266"/>
                </a:lnTo>
                <a:cubicBezTo>
                  <a:pt x="31416" y="833266"/>
                  <a:pt x="0" y="801850"/>
                  <a:pt x="0" y="763097"/>
                </a:cubicBezTo>
                <a:lnTo>
                  <a:pt x="0" y="70169"/>
                </a:lnTo>
                <a:cubicBezTo>
                  <a:pt x="0" y="31416"/>
                  <a:pt x="31416" y="0"/>
                  <a:pt x="7016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4258567" y="5982484"/>
            <a:ext cx="3482176" cy="140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After Basic Cleaning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258567" y="6192993"/>
            <a:ext cx="3490947" cy="2017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7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"i love my new iphone check out awesome"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7915344" y="5872844"/>
            <a:ext cx="3648829" cy="833266"/>
          </a:xfrm>
          <a:custGeom>
            <a:avLst/>
            <a:gdLst/>
            <a:ahLst/>
            <a:cxnLst/>
            <a:rect l="l" t="t" r="r" b="b"/>
            <a:pathLst>
              <a:path w="3648829" h="833266">
                <a:moveTo>
                  <a:pt x="70169" y="0"/>
                </a:moveTo>
                <a:lnTo>
                  <a:pt x="3578659" y="0"/>
                </a:lnTo>
                <a:cubicBezTo>
                  <a:pt x="3617413" y="0"/>
                  <a:pt x="3648829" y="31416"/>
                  <a:pt x="3648829" y="70169"/>
                </a:cubicBezTo>
                <a:lnTo>
                  <a:pt x="3648829" y="763097"/>
                </a:lnTo>
                <a:cubicBezTo>
                  <a:pt x="3648829" y="801850"/>
                  <a:pt x="3617413" y="833266"/>
                  <a:pt x="3578659" y="833266"/>
                </a:cubicBezTo>
                <a:lnTo>
                  <a:pt x="70169" y="833266"/>
                </a:lnTo>
                <a:cubicBezTo>
                  <a:pt x="31416" y="833266"/>
                  <a:pt x="0" y="801850"/>
                  <a:pt x="0" y="763097"/>
                </a:cubicBezTo>
                <a:lnTo>
                  <a:pt x="0" y="70169"/>
                </a:lnTo>
                <a:cubicBezTo>
                  <a:pt x="0" y="31416"/>
                  <a:pt x="31416" y="0"/>
                  <a:pt x="70169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9" name="Text 57"/>
          <p:cNvSpPr/>
          <p:nvPr/>
        </p:nvSpPr>
        <p:spPr>
          <a:xfrm>
            <a:off x="8024985" y="5982484"/>
            <a:ext cx="3482176" cy="140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Final Processed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024985" y="6192993"/>
            <a:ext cx="3490947" cy="2017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7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"love new iphone check awesome"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452438" y="471488"/>
            <a:ext cx="6953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 Engineering: TF-IDF &amp; N-grams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385763" y="1071563"/>
            <a:ext cx="5629275" cy="3000375"/>
          </a:xfrm>
          <a:custGeom>
            <a:avLst/>
            <a:gdLst/>
            <a:ahLst/>
            <a:cxnLst/>
            <a:rect l="l" t="t" r="r" b="b"/>
            <a:pathLst>
              <a:path w="5629275" h="3000375">
                <a:moveTo>
                  <a:pt x="114314" y="0"/>
                </a:moveTo>
                <a:lnTo>
                  <a:pt x="5514961" y="0"/>
                </a:lnTo>
                <a:cubicBezTo>
                  <a:pt x="5578095" y="0"/>
                  <a:pt x="5629275" y="51180"/>
                  <a:pt x="5629275" y="114314"/>
                </a:cubicBezTo>
                <a:lnTo>
                  <a:pt x="5629275" y="2886061"/>
                </a:lnTo>
                <a:cubicBezTo>
                  <a:pt x="5629275" y="2949195"/>
                  <a:pt x="5578095" y="3000375"/>
                  <a:pt x="5514961" y="3000375"/>
                </a:cubicBezTo>
                <a:lnTo>
                  <a:pt x="114314" y="3000375"/>
                </a:lnTo>
                <a:cubicBezTo>
                  <a:pt x="51180" y="3000375"/>
                  <a:pt x="0" y="2949195"/>
                  <a:pt x="0" y="2886061"/>
                </a:cubicBezTo>
                <a:lnTo>
                  <a:pt x="0" y="114314"/>
                </a:lnTo>
                <a:cubicBezTo>
                  <a:pt x="0" y="51180"/>
                  <a:pt x="51180" y="0"/>
                  <a:pt x="114314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28638" y="12382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2067" y="76516"/>
                </a:moveTo>
                <a:cubicBezTo>
                  <a:pt x="26521" y="45374"/>
                  <a:pt x="53344" y="21431"/>
                  <a:pt x="85725" y="21431"/>
                </a:cubicBezTo>
                <a:cubicBezTo>
                  <a:pt x="103473" y="21431"/>
                  <a:pt x="119546" y="28631"/>
                  <a:pt x="131199" y="40251"/>
                </a:cubicBezTo>
                <a:cubicBezTo>
                  <a:pt x="131266" y="40318"/>
                  <a:pt x="131333" y="40385"/>
                  <a:pt x="131400" y="40451"/>
                </a:cubicBezTo>
                <a:lnTo>
                  <a:pt x="133945" y="42863"/>
                </a:lnTo>
                <a:lnTo>
                  <a:pt x="117905" y="42863"/>
                </a:lnTo>
                <a:cubicBezTo>
                  <a:pt x="111978" y="42863"/>
                  <a:pt x="107190" y="47651"/>
                  <a:pt x="107190" y="53578"/>
                </a:cubicBezTo>
                <a:cubicBezTo>
                  <a:pt x="107190" y="59505"/>
                  <a:pt x="111978" y="64294"/>
                  <a:pt x="117905" y="64294"/>
                </a:cubicBezTo>
                <a:lnTo>
                  <a:pt x="160768" y="64294"/>
                </a:lnTo>
                <a:cubicBezTo>
                  <a:pt x="166695" y="64294"/>
                  <a:pt x="171483" y="59505"/>
                  <a:pt x="171483" y="53578"/>
                </a:cubicBezTo>
                <a:lnTo>
                  <a:pt x="171483" y="10716"/>
                </a:lnTo>
                <a:cubicBezTo>
                  <a:pt x="171483" y="4789"/>
                  <a:pt x="166695" y="0"/>
                  <a:pt x="160768" y="0"/>
                </a:cubicBezTo>
                <a:cubicBezTo>
                  <a:pt x="154841" y="0"/>
                  <a:pt x="150052" y="4789"/>
                  <a:pt x="150052" y="10716"/>
                </a:cubicBezTo>
                <a:lnTo>
                  <a:pt x="150052" y="28597"/>
                </a:lnTo>
                <a:lnTo>
                  <a:pt x="146268" y="25014"/>
                </a:lnTo>
                <a:cubicBezTo>
                  <a:pt x="130764" y="9577"/>
                  <a:pt x="109333" y="0"/>
                  <a:pt x="85725" y="0"/>
                </a:cubicBezTo>
                <a:cubicBezTo>
                  <a:pt x="42528" y="0"/>
                  <a:pt x="6798" y="31946"/>
                  <a:pt x="871" y="73502"/>
                </a:cubicBezTo>
                <a:cubicBezTo>
                  <a:pt x="33" y="79363"/>
                  <a:pt x="4085" y="84787"/>
                  <a:pt x="9945" y="85625"/>
                </a:cubicBezTo>
                <a:cubicBezTo>
                  <a:pt x="15806" y="86462"/>
                  <a:pt x="21230" y="82376"/>
                  <a:pt x="22067" y="76550"/>
                </a:cubicBezTo>
                <a:close/>
                <a:moveTo>
                  <a:pt x="170579" y="97948"/>
                </a:moveTo>
                <a:cubicBezTo>
                  <a:pt x="171417" y="92087"/>
                  <a:pt x="167331" y="86663"/>
                  <a:pt x="161505" y="85825"/>
                </a:cubicBezTo>
                <a:cubicBezTo>
                  <a:pt x="155678" y="84988"/>
                  <a:pt x="150220" y="89074"/>
                  <a:pt x="149383" y="94900"/>
                </a:cubicBezTo>
                <a:cubicBezTo>
                  <a:pt x="144929" y="126043"/>
                  <a:pt x="118106" y="149985"/>
                  <a:pt x="85725" y="149985"/>
                </a:cubicBezTo>
                <a:cubicBezTo>
                  <a:pt x="67977" y="149985"/>
                  <a:pt x="51904" y="142786"/>
                  <a:pt x="40251" y="131166"/>
                </a:cubicBezTo>
                <a:cubicBezTo>
                  <a:pt x="40184" y="131099"/>
                  <a:pt x="40117" y="131032"/>
                  <a:pt x="40050" y="130965"/>
                </a:cubicBezTo>
                <a:lnTo>
                  <a:pt x="37505" y="128554"/>
                </a:lnTo>
                <a:lnTo>
                  <a:pt x="53545" y="128554"/>
                </a:lnTo>
                <a:cubicBezTo>
                  <a:pt x="59472" y="128554"/>
                  <a:pt x="64260" y="123765"/>
                  <a:pt x="64260" y="117838"/>
                </a:cubicBezTo>
                <a:cubicBezTo>
                  <a:pt x="64260" y="111911"/>
                  <a:pt x="59472" y="107123"/>
                  <a:pt x="53545" y="107123"/>
                </a:cubicBezTo>
                <a:lnTo>
                  <a:pt x="10716" y="107156"/>
                </a:lnTo>
                <a:cubicBezTo>
                  <a:pt x="7869" y="107156"/>
                  <a:pt x="5123" y="108295"/>
                  <a:pt x="3114" y="110337"/>
                </a:cubicBezTo>
                <a:cubicBezTo>
                  <a:pt x="1105" y="112380"/>
                  <a:pt x="-33" y="115093"/>
                  <a:pt x="0" y="117972"/>
                </a:cubicBezTo>
                <a:lnTo>
                  <a:pt x="335" y="160500"/>
                </a:lnTo>
                <a:cubicBezTo>
                  <a:pt x="368" y="166427"/>
                  <a:pt x="5224" y="171182"/>
                  <a:pt x="11151" y="171115"/>
                </a:cubicBezTo>
                <a:cubicBezTo>
                  <a:pt x="17078" y="171048"/>
                  <a:pt x="21833" y="166226"/>
                  <a:pt x="21766" y="160299"/>
                </a:cubicBezTo>
                <a:lnTo>
                  <a:pt x="21632" y="143054"/>
                </a:lnTo>
                <a:lnTo>
                  <a:pt x="25215" y="146436"/>
                </a:lnTo>
                <a:cubicBezTo>
                  <a:pt x="40719" y="161873"/>
                  <a:pt x="62117" y="171450"/>
                  <a:pt x="85725" y="171450"/>
                </a:cubicBezTo>
                <a:cubicBezTo>
                  <a:pt x="128922" y="171450"/>
                  <a:pt x="164652" y="139504"/>
                  <a:pt x="170579" y="97948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" name="Text 4"/>
          <p:cNvSpPr/>
          <p:nvPr/>
        </p:nvSpPr>
        <p:spPr>
          <a:xfrm>
            <a:off x="723900" y="1190625"/>
            <a:ext cx="525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TF-IDF Vectorization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04825" y="1571625"/>
            <a:ext cx="5457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Term Frequency-Inverse Document Frequency (TF-IDF) transforms text into numerical features by emphasizing distinctive words over common terms.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09587" y="2124075"/>
            <a:ext cx="2628900" cy="847725"/>
          </a:xfrm>
          <a:custGeom>
            <a:avLst/>
            <a:gdLst/>
            <a:ahLst/>
            <a:cxnLst/>
            <a:rect l="l" t="t" r="r" b="b"/>
            <a:pathLst>
              <a:path w="2628900" h="847725">
                <a:moveTo>
                  <a:pt x="76202" y="0"/>
                </a:moveTo>
                <a:lnTo>
                  <a:pt x="2552698" y="0"/>
                </a:lnTo>
                <a:cubicBezTo>
                  <a:pt x="2594755" y="0"/>
                  <a:pt x="2628900" y="34145"/>
                  <a:pt x="2628900" y="76202"/>
                </a:cubicBezTo>
                <a:lnTo>
                  <a:pt x="2628900" y="771523"/>
                </a:lnTo>
                <a:cubicBezTo>
                  <a:pt x="2628900" y="813580"/>
                  <a:pt x="2594755" y="847725"/>
                  <a:pt x="2552698" y="847725"/>
                </a:cubicBezTo>
                <a:lnTo>
                  <a:pt x="76202" y="847725"/>
                </a:lnTo>
                <a:cubicBezTo>
                  <a:pt x="34145" y="847725"/>
                  <a:pt x="0" y="813580"/>
                  <a:pt x="0" y="771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28650" y="2243138"/>
            <a:ext cx="2447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 Features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28650" y="2433638"/>
            <a:ext cx="2476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7,000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28650" y="2700338"/>
            <a:ext cx="2447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Most important terms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262313" y="2124075"/>
            <a:ext cx="2628900" cy="847725"/>
          </a:xfrm>
          <a:custGeom>
            <a:avLst/>
            <a:gdLst/>
            <a:ahLst/>
            <a:cxnLst/>
            <a:rect l="l" t="t" r="r" b="b"/>
            <a:pathLst>
              <a:path w="2628900" h="847725">
                <a:moveTo>
                  <a:pt x="76202" y="0"/>
                </a:moveTo>
                <a:lnTo>
                  <a:pt x="2552698" y="0"/>
                </a:lnTo>
                <a:cubicBezTo>
                  <a:pt x="2594755" y="0"/>
                  <a:pt x="2628900" y="34145"/>
                  <a:pt x="2628900" y="76202"/>
                </a:cubicBezTo>
                <a:lnTo>
                  <a:pt x="2628900" y="771523"/>
                </a:lnTo>
                <a:cubicBezTo>
                  <a:pt x="2628900" y="813580"/>
                  <a:pt x="2594755" y="847725"/>
                  <a:pt x="2552698" y="847725"/>
                </a:cubicBezTo>
                <a:lnTo>
                  <a:pt x="76202" y="847725"/>
                </a:lnTo>
                <a:cubicBezTo>
                  <a:pt x="34145" y="847725"/>
                  <a:pt x="0" y="813580"/>
                  <a:pt x="0" y="771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381375" y="2243138"/>
            <a:ext cx="2447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N-gram Range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381375" y="2433638"/>
            <a:ext cx="2476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(1, 2)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381375" y="2700338"/>
            <a:ext cx="2447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Unigrams + Bigrams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09587" y="3095625"/>
            <a:ext cx="2628900" cy="847725"/>
          </a:xfrm>
          <a:custGeom>
            <a:avLst/>
            <a:gdLst/>
            <a:ahLst/>
            <a:cxnLst/>
            <a:rect l="l" t="t" r="r" b="b"/>
            <a:pathLst>
              <a:path w="2628900" h="847725">
                <a:moveTo>
                  <a:pt x="76202" y="0"/>
                </a:moveTo>
                <a:lnTo>
                  <a:pt x="2552698" y="0"/>
                </a:lnTo>
                <a:cubicBezTo>
                  <a:pt x="2594755" y="0"/>
                  <a:pt x="2628900" y="34145"/>
                  <a:pt x="2628900" y="76202"/>
                </a:cubicBezTo>
                <a:lnTo>
                  <a:pt x="2628900" y="771523"/>
                </a:lnTo>
                <a:cubicBezTo>
                  <a:pt x="2628900" y="813580"/>
                  <a:pt x="2594755" y="847725"/>
                  <a:pt x="2552698" y="847725"/>
                </a:cubicBezTo>
                <a:lnTo>
                  <a:pt x="76202" y="847725"/>
                </a:lnTo>
                <a:cubicBezTo>
                  <a:pt x="34145" y="847725"/>
                  <a:pt x="0" y="813580"/>
                  <a:pt x="0" y="771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628650" y="3214688"/>
            <a:ext cx="2447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 Doc Freq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28650" y="3405188"/>
            <a:ext cx="2476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28650" y="3671888"/>
            <a:ext cx="2447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Eliminates rare words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262313" y="3095625"/>
            <a:ext cx="2628900" cy="847725"/>
          </a:xfrm>
          <a:custGeom>
            <a:avLst/>
            <a:gdLst/>
            <a:ahLst/>
            <a:cxnLst/>
            <a:rect l="l" t="t" r="r" b="b"/>
            <a:pathLst>
              <a:path w="2628900" h="847725">
                <a:moveTo>
                  <a:pt x="76202" y="0"/>
                </a:moveTo>
                <a:lnTo>
                  <a:pt x="2552698" y="0"/>
                </a:lnTo>
                <a:cubicBezTo>
                  <a:pt x="2594755" y="0"/>
                  <a:pt x="2628900" y="34145"/>
                  <a:pt x="2628900" y="76202"/>
                </a:cubicBezTo>
                <a:lnTo>
                  <a:pt x="2628900" y="771523"/>
                </a:lnTo>
                <a:cubicBezTo>
                  <a:pt x="2628900" y="813580"/>
                  <a:pt x="2594755" y="847725"/>
                  <a:pt x="2552698" y="847725"/>
                </a:cubicBezTo>
                <a:lnTo>
                  <a:pt x="76202" y="847725"/>
                </a:lnTo>
                <a:cubicBezTo>
                  <a:pt x="34145" y="847725"/>
                  <a:pt x="0" y="813580"/>
                  <a:pt x="0" y="771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3381375" y="3214688"/>
            <a:ext cx="2447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TF Scaling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381375" y="3405188"/>
            <a:ext cx="2476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Sublinear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381375" y="3671888"/>
            <a:ext cx="2447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Logarithmic weighting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5763" y="4191000"/>
            <a:ext cx="5629275" cy="1228725"/>
          </a:xfrm>
          <a:custGeom>
            <a:avLst/>
            <a:gdLst/>
            <a:ahLst/>
            <a:cxnLst/>
            <a:rect l="l" t="t" r="r" b="b"/>
            <a:pathLst>
              <a:path w="5629275" h="1228725">
                <a:moveTo>
                  <a:pt x="114296" y="0"/>
                </a:moveTo>
                <a:lnTo>
                  <a:pt x="5514979" y="0"/>
                </a:lnTo>
                <a:cubicBezTo>
                  <a:pt x="5578103" y="0"/>
                  <a:pt x="5629275" y="51172"/>
                  <a:pt x="5629275" y="114296"/>
                </a:cubicBezTo>
                <a:lnTo>
                  <a:pt x="5629275" y="1114429"/>
                </a:lnTo>
                <a:cubicBezTo>
                  <a:pt x="5629275" y="1177553"/>
                  <a:pt x="5578103" y="1228725"/>
                  <a:pt x="5514979" y="1228725"/>
                </a:cubicBezTo>
                <a:lnTo>
                  <a:pt x="114296" y="1228725"/>
                </a:lnTo>
                <a:cubicBezTo>
                  <a:pt x="51172" y="1228725"/>
                  <a:pt x="0" y="1177553"/>
                  <a:pt x="0" y="11144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550069" y="4357688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26" name="Text 24"/>
          <p:cNvSpPr/>
          <p:nvPr/>
        </p:nvSpPr>
        <p:spPr>
          <a:xfrm>
            <a:off x="723900" y="4310063"/>
            <a:ext cx="525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N-grams Matter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04825" y="4652963"/>
            <a:ext cx="5457825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Individual words (unigrams) don't always capture meaning. Phrases like </a:t>
            </a:r>
            <a:r>
              <a:rPr lang="en-US" sz="1050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"not good"</a:t>
            </a: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have the opposite meaning of </a:t>
            </a:r>
            <a:r>
              <a:rPr lang="en-US" sz="105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"good"</a:t>
            </a:r>
            <a:r>
              <a:rPr lang="en-US" sz="105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. Bigrams capture multi-word sentiment expressions that unigrams miss.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176963" y="1071563"/>
            <a:ext cx="5629275" cy="4410075"/>
          </a:xfrm>
          <a:custGeom>
            <a:avLst/>
            <a:gdLst/>
            <a:ahLst/>
            <a:cxnLst/>
            <a:rect l="l" t="t" r="r" b="b"/>
            <a:pathLst>
              <a:path w="5629275" h="4410075">
                <a:moveTo>
                  <a:pt x="114309" y="0"/>
                </a:moveTo>
                <a:lnTo>
                  <a:pt x="5514966" y="0"/>
                </a:lnTo>
                <a:cubicBezTo>
                  <a:pt x="5578097" y="0"/>
                  <a:pt x="5629275" y="51178"/>
                  <a:pt x="5629275" y="114309"/>
                </a:cubicBezTo>
                <a:lnTo>
                  <a:pt x="5629275" y="4295766"/>
                </a:lnTo>
                <a:cubicBezTo>
                  <a:pt x="5629275" y="4358897"/>
                  <a:pt x="5578097" y="4410075"/>
                  <a:pt x="5514966" y="4410075"/>
                </a:cubicBezTo>
                <a:lnTo>
                  <a:pt x="114309" y="4410075"/>
                </a:lnTo>
                <a:cubicBezTo>
                  <a:pt x="51178" y="4410075"/>
                  <a:pt x="0" y="4358897"/>
                  <a:pt x="0" y="4295766"/>
                </a:cubicBezTo>
                <a:lnTo>
                  <a:pt x="0" y="114309"/>
                </a:lnTo>
                <a:cubicBezTo>
                  <a:pt x="0" y="51220"/>
                  <a:pt x="51220" y="0"/>
                  <a:pt x="114309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330553" y="123825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50019" y="99120"/>
                </a:moveTo>
                <a:cubicBezTo>
                  <a:pt x="150019" y="121321"/>
                  <a:pt x="132037" y="139303"/>
                  <a:pt x="109835" y="139303"/>
                </a:cubicBezTo>
                <a:lnTo>
                  <a:pt x="107156" y="139303"/>
                </a:lnTo>
                <a:cubicBezTo>
                  <a:pt x="101229" y="139303"/>
                  <a:pt x="96441" y="134515"/>
                  <a:pt x="96441" y="128588"/>
                </a:cubicBezTo>
                <a:cubicBezTo>
                  <a:pt x="96441" y="122660"/>
                  <a:pt x="101229" y="117872"/>
                  <a:pt x="107156" y="117872"/>
                </a:cubicBezTo>
                <a:lnTo>
                  <a:pt x="109835" y="117872"/>
                </a:lnTo>
                <a:cubicBezTo>
                  <a:pt x="120182" y="117872"/>
                  <a:pt x="128588" y="109467"/>
                  <a:pt x="128588" y="99120"/>
                </a:cubicBezTo>
                <a:lnTo>
                  <a:pt x="128588" y="96441"/>
                </a:lnTo>
                <a:lnTo>
                  <a:pt x="107156" y="96441"/>
                </a:lnTo>
                <a:cubicBezTo>
                  <a:pt x="95336" y="96441"/>
                  <a:pt x="85725" y="86830"/>
                  <a:pt x="85725" y="75009"/>
                </a:cubicBezTo>
                <a:lnTo>
                  <a:pt x="85725" y="53578"/>
                </a:lnTo>
                <a:cubicBezTo>
                  <a:pt x="85725" y="41757"/>
                  <a:pt x="95336" y="32147"/>
                  <a:pt x="107156" y="32147"/>
                </a:cubicBezTo>
                <a:lnTo>
                  <a:pt x="128588" y="32147"/>
                </a:lnTo>
                <a:cubicBezTo>
                  <a:pt x="140408" y="32147"/>
                  <a:pt x="150019" y="41757"/>
                  <a:pt x="150019" y="53578"/>
                </a:cubicBezTo>
                <a:lnTo>
                  <a:pt x="150019" y="99120"/>
                </a:lnTo>
                <a:close/>
                <a:moveTo>
                  <a:pt x="64294" y="99120"/>
                </a:moveTo>
                <a:cubicBezTo>
                  <a:pt x="64294" y="121321"/>
                  <a:pt x="46312" y="139303"/>
                  <a:pt x="24110" y="139303"/>
                </a:cubicBezTo>
                <a:lnTo>
                  <a:pt x="21431" y="139303"/>
                </a:lnTo>
                <a:cubicBezTo>
                  <a:pt x="15504" y="139303"/>
                  <a:pt x="10716" y="134515"/>
                  <a:pt x="10716" y="128588"/>
                </a:cubicBezTo>
                <a:cubicBezTo>
                  <a:pt x="10716" y="122660"/>
                  <a:pt x="15504" y="117872"/>
                  <a:pt x="21431" y="117872"/>
                </a:cubicBezTo>
                <a:lnTo>
                  <a:pt x="24110" y="117872"/>
                </a:lnTo>
                <a:cubicBezTo>
                  <a:pt x="34457" y="117872"/>
                  <a:pt x="42863" y="109467"/>
                  <a:pt x="42863" y="99120"/>
                </a:cubicBezTo>
                <a:lnTo>
                  <a:pt x="42863" y="96441"/>
                </a:lnTo>
                <a:lnTo>
                  <a:pt x="21431" y="96441"/>
                </a:lnTo>
                <a:cubicBezTo>
                  <a:pt x="9611" y="96441"/>
                  <a:pt x="0" y="86830"/>
                  <a:pt x="0" y="75009"/>
                </a:cubicBezTo>
                <a:lnTo>
                  <a:pt x="0" y="53578"/>
                </a:lnTo>
                <a:cubicBezTo>
                  <a:pt x="0" y="41757"/>
                  <a:pt x="9611" y="32147"/>
                  <a:pt x="21431" y="32147"/>
                </a:cubicBezTo>
                <a:lnTo>
                  <a:pt x="42863" y="32147"/>
                </a:lnTo>
                <a:cubicBezTo>
                  <a:pt x="54683" y="32147"/>
                  <a:pt x="64294" y="41757"/>
                  <a:pt x="64294" y="53578"/>
                </a:cubicBezTo>
                <a:lnTo>
                  <a:pt x="64294" y="99120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0" name="Text 28"/>
          <p:cNvSpPr/>
          <p:nvPr/>
        </p:nvSpPr>
        <p:spPr>
          <a:xfrm>
            <a:off x="6515100" y="1190625"/>
            <a:ext cx="525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Top Bigrams by Sentiment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296025" y="16097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2" name="Text 30"/>
          <p:cNvSpPr/>
          <p:nvPr/>
        </p:nvSpPr>
        <p:spPr>
          <a:xfrm>
            <a:off x="6486525" y="1571625"/>
            <a:ext cx="113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Positive Sentiment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00788" y="1843088"/>
            <a:ext cx="857250" cy="238125"/>
          </a:xfrm>
          <a:custGeom>
            <a:avLst/>
            <a:gdLst/>
            <a:ahLst/>
            <a:cxnLst/>
            <a:rect l="l" t="t" r="r" b="b"/>
            <a:pathLst>
              <a:path w="857250" h="238125">
                <a:moveTo>
                  <a:pt x="38100" y="0"/>
                </a:moveTo>
                <a:lnTo>
                  <a:pt x="819150" y="0"/>
                </a:lnTo>
                <a:cubicBezTo>
                  <a:pt x="840178" y="0"/>
                  <a:pt x="857250" y="17072"/>
                  <a:pt x="857250" y="38100"/>
                </a:cubicBezTo>
                <a:lnTo>
                  <a:pt x="857250" y="200025"/>
                </a:lnTo>
                <a:cubicBezTo>
                  <a:pt x="857250" y="221053"/>
                  <a:pt x="840178" y="238125"/>
                  <a:pt x="8191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6296025" y="1838325"/>
            <a:ext cx="9048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apple store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239744" y="1843088"/>
            <a:ext cx="723900" cy="238125"/>
          </a:xfrm>
          <a:custGeom>
            <a:avLst/>
            <a:gdLst/>
            <a:ahLst/>
            <a:cxnLst/>
            <a:rect l="l" t="t" r="r" b="b"/>
            <a:pathLst>
              <a:path w="723900" h="238125">
                <a:moveTo>
                  <a:pt x="38100" y="0"/>
                </a:moveTo>
                <a:lnTo>
                  <a:pt x="685800" y="0"/>
                </a:lnTo>
                <a:cubicBezTo>
                  <a:pt x="706828" y="0"/>
                  <a:pt x="723900" y="17072"/>
                  <a:pt x="723900" y="38100"/>
                </a:cubicBezTo>
                <a:lnTo>
                  <a:pt x="723900" y="200025"/>
                </a:lnTo>
                <a:cubicBezTo>
                  <a:pt x="723900" y="221053"/>
                  <a:pt x="706828" y="238125"/>
                  <a:pt x="6858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7234982" y="1838325"/>
            <a:ext cx="7715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sxsw link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053090" y="1843088"/>
            <a:ext cx="666750" cy="238125"/>
          </a:xfrm>
          <a:custGeom>
            <a:avLst/>
            <a:gdLst/>
            <a:ahLst/>
            <a:cxnLst/>
            <a:rect l="l" t="t" r="r" b="b"/>
            <a:pathLst>
              <a:path w="666750" h="238125">
                <a:moveTo>
                  <a:pt x="38100" y="0"/>
                </a:moveTo>
                <a:lnTo>
                  <a:pt x="628650" y="0"/>
                </a:lnTo>
                <a:cubicBezTo>
                  <a:pt x="649678" y="0"/>
                  <a:pt x="666750" y="17072"/>
                  <a:pt x="666750" y="38100"/>
                </a:cubicBezTo>
                <a:lnTo>
                  <a:pt x="666750" y="200025"/>
                </a:lnTo>
                <a:cubicBezTo>
                  <a:pt x="666750" y="221053"/>
                  <a:pt x="649678" y="238125"/>
                  <a:pt x="6286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8048327" y="1838325"/>
            <a:ext cx="7143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come see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803481" y="1843088"/>
            <a:ext cx="790575" cy="238125"/>
          </a:xfrm>
          <a:custGeom>
            <a:avLst/>
            <a:gdLst/>
            <a:ahLst/>
            <a:cxnLst/>
            <a:rect l="l" t="t" r="r" b="b"/>
            <a:pathLst>
              <a:path w="790575" h="238125">
                <a:moveTo>
                  <a:pt x="38100" y="0"/>
                </a:moveTo>
                <a:lnTo>
                  <a:pt x="752475" y="0"/>
                </a:lnTo>
                <a:cubicBezTo>
                  <a:pt x="773503" y="0"/>
                  <a:pt x="790575" y="17072"/>
                  <a:pt x="790575" y="38100"/>
                </a:cubicBezTo>
                <a:lnTo>
                  <a:pt x="790575" y="200025"/>
                </a:lnTo>
                <a:cubicBezTo>
                  <a:pt x="790575" y="221053"/>
                  <a:pt x="773503" y="238125"/>
                  <a:pt x="7524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8798719" y="1838325"/>
            <a:ext cx="8382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iphone app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9679632" y="1843088"/>
            <a:ext cx="857250" cy="238125"/>
          </a:xfrm>
          <a:custGeom>
            <a:avLst/>
            <a:gdLst/>
            <a:ahLst/>
            <a:cxnLst/>
            <a:rect l="l" t="t" r="r" b="b"/>
            <a:pathLst>
              <a:path w="857250" h="238125">
                <a:moveTo>
                  <a:pt x="38100" y="0"/>
                </a:moveTo>
                <a:lnTo>
                  <a:pt x="819150" y="0"/>
                </a:lnTo>
                <a:cubicBezTo>
                  <a:pt x="840178" y="0"/>
                  <a:pt x="857250" y="17072"/>
                  <a:pt x="857250" y="38100"/>
                </a:cubicBezTo>
                <a:lnTo>
                  <a:pt x="857250" y="200025"/>
                </a:lnTo>
                <a:cubicBezTo>
                  <a:pt x="857250" y="221053"/>
                  <a:pt x="840178" y="238125"/>
                  <a:pt x="8191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270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9674870" y="1838325"/>
            <a:ext cx="9048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popup store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296025" y="22383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44" name="Text 42"/>
          <p:cNvSpPr/>
          <p:nvPr/>
        </p:nvSpPr>
        <p:spPr>
          <a:xfrm>
            <a:off x="6486525" y="2200275"/>
            <a:ext cx="119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Negative Sentiment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00788" y="2471738"/>
            <a:ext cx="1104900" cy="238125"/>
          </a:xfrm>
          <a:custGeom>
            <a:avLst/>
            <a:gdLst/>
            <a:ahLst/>
            <a:cxnLst/>
            <a:rect l="l" t="t" r="r" b="b"/>
            <a:pathLst>
              <a:path w="1104900" h="238125">
                <a:moveTo>
                  <a:pt x="38100" y="0"/>
                </a:moveTo>
                <a:lnTo>
                  <a:pt x="1066800" y="0"/>
                </a:lnTo>
                <a:cubicBezTo>
                  <a:pt x="1087828" y="0"/>
                  <a:pt x="1104900" y="17072"/>
                  <a:pt x="1104900" y="38100"/>
                </a:cubicBezTo>
                <a:lnTo>
                  <a:pt x="1104900" y="200025"/>
                </a:lnTo>
                <a:cubicBezTo>
                  <a:pt x="1104900" y="221053"/>
                  <a:pt x="1087828" y="238125"/>
                  <a:pt x="10668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270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6296025" y="2466975"/>
            <a:ext cx="11525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design headache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491115" y="2471738"/>
            <a:ext cx="981075" cy="238125"/>
          </a:xfrm>
          <a:custGeom>
            <a:avLst/>
            <a:gdLst/>
            <a:ahLst/>
            <a:cxnLst/>
            <a:rect l="l" t="t" r="r" b="b"/>
            <a:pathLst>
              <a:path w="981075" h="238125">
                <a:moveTo>
                  <a:pt x="38100" y="0"/>
                </a:moveTo>
                <a:lnTo>
                  <a:pt x="942975" y="0"/>
                </a:lnTo>
                <a:cubicBezTo>
                  <a:pt x="964003" y="0"/>
                  <a:pt x="981075" y="17072"/>
                  <a:pt x="981075" y="38100"/>
                </a:cubicBezTo>
                <a:lnTo>
                  <a:pt x="981075" y="200025"/>
                </a:lnTo>
                <a:cubicBezTo>
                  <a:pt x="981075" y="221053"/>
                  <a:pt x="964003" y="238125"/>
                  <a:pt x="9429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270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7486352" y="2466975"/>
            <a:ext cx="10287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circle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555831" y="2471738"/>
            <a:ext cx="857250" cy="238125"/>
          </a:xfrm>
          <a:custGeom>
            <a:avLst/>
            <a:gdLst/>
            <a:ahLst/>
            <a:cxnLst/>
            <a:rect l="l" t="t" r="r" b="b"/>
            <a:pathLst>
              <a:path w="857250" h="238125">
                <a:moveTo>
                  <a:pt x="38100" y="0"/>
                </a:moveTo>
                <a:lnTo>
                  <a:pt x="819150" y="0"/>
                </a:lnTo>
                <a:cubicBezTo>
                  <a:pt x="840178" y="0"/>
                  <a:pt x="857250" y="17072"/>
                  <a:pt x="857250" y="38100"/>
                </a:cubicBezTo>
                <a:lnTo>
                  <a:pt x="857250" y="200025"/>
                </a:lnTo>
                <a:cubicBezTo>
                  <a:pt x="857250" y="221053"/>
                  <a:pt x="840178" y="238125"/>
                  <a:pt x="8191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270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8551069" y="2466975"/>
            <a:ext cx="9048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ipad design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9494788" y="2471738"/>
            <a:ext cx="790575" cy="238125"/>
          </a:xfrm>
          <a:custGeom>
            <a:avLst/>
            <a:gdLst/>
            <a:ahLst/>
            <a:cxnLst/>
            <a:rect l="l" t="t" r="r" b="b"/>
            <a:pathLst>
              <a:path w="790575" h="238125">
                <a:moveTo>
                  <a:pt x="38100" y="0"/>
                </a:moveTo>
                <a:lnTo>
                  <a:pt x="752475" y="0"/>
                </a:lnTo>
                <a:cubicBezTo>
                  <a:pt x="773503" y="0"/>
                  <a:pt x="790575" y="17072"/>
                  <a:pt x="790575" y="38100"/>
                </a:cubicBezTo>
                <a:lnTo>
                  <a:pt x="790575" y="200025"/>
                </a:lnTo>
                <a:cubicBezTo>
                  <a:pt x="790575" y="221053"/>
                  <a:pt x="773503" y="238125"/>
                  <a:pt x="7524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270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9490025" y="2466975"/>
            <a:ext cx="8382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crashy app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296025" y="28670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54" name="Text 52"/>
          <p:cNvSpPr/>
          <p:nvPr/>
        </p:nvSpPr>
        <p:spPr>
          <a:xfrm>
            <a:off x="6486525" y="2828925"/>
            <a:ext cx="1104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Neutral Sentiment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00788" y="3100388"/>
            <a:ext cx="1038225" cy="238125"/>
          </a:xfrm>
          <a:custGeom>
            <a:avLst/>
            <a:gdLst/>
            <a:ahLst/>
            <a:cxnLst/>
            <a:rect l="l" t="t" r="r" b="b"/>
            <a:pathLst>
              <a:path w="1038225" h="238125">
                <a:moveTo>
                  <a:pt x="38100" y="0"/>
                </a:moveTo>
                <a:lnTo>
                  <a:pt x="1000125" y="0"/>
                </a:lnTo>
                <a:cubicBezTo>
                  <a:pt x="1021153" y="0"/>
                  <a:pt x="1038225" y="17072"/>
                  <a:pt x="1038225" y="38100"/>
                </a:cubicBezTo>
                <a:lnTo>
                  <a:pt x="1038225" y="200025"/>
                </a:lnTo>
                <a:cubicBezTo>
                  <a:pt x="1038225" y="221053"/>
                  <a:pt x="1021153" y="238125"/>
                  <a:pt x="10001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A7282">
              <a:alpha val="10196"/>
            </a:srgbClr>
          </a:solidFill>
          <a:ln w="12700">
            <a:solidFill>
              <a:srgbClr val="6A7282">
                <a:alpha val="30196"/>
              </a:srgbClr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6296025" y="3095625"/>
            <a:ext cx="10858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network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428309" y="3100388"/>
            <a:ext cx="790575" cy="238125"/>
          </a:xfrm>
          <a:custGeom>
            <a:avLst/>
            <a:gdLst/>
            <a:ahLst/>
            <a:cxnLst/>
            <a:rect l="l" t="t" r="r" b="b"/>
            <a:pathLst>
              <a:path w="790575" h="238125">
                <a:moveTo>
                  <a:pt x="38100" y="0"/>
                </a:moveTo>
                <a:lnTo>
                  <a:pt x="752475" y="0"/>
                </a:lnTo>
                <a:cubicBezTo>
                  <a:pt x="773503" y="0"/>
                  <a:pt x="790575" y="17072"/>
                  <a:pt x="790575" y="38100"/>
                </a:cubicBezTo>
                <a:lnTo>
                  <a:pt x="790575" y="200025"/>
                </a:lnTo>
                <a:cubicBezTo>
                  <a:pt x="790575" y="221053"/>
                  <a:pt x="773503" y="238125"/>
                  <a:pt x="7524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A7282">
              <a:alpha val="10196"/>
            </a:srgbClr>
          </a:solidFill>
          <a:ln w="12700">
            <a:solidFill>
              <a:srgbClr val="6A7282">
                <a:alpha val="30196"/>
              </a:srgbClr>
            </a:solidFill>
            <a:prstDash val="solid"/>
          </a:ln>
        </p:spPr>
      </p:sp>
      <p:sp>
        <p:nvSpPr>
          <p:cNvPr id="58" name="Text 56"/>
          <p:cNvSpPr/>
          <p:nvPr/>
        </p:nvSpPr>
        <p:spPr>
          <a:xfrm>
            <a:off x="7423547" y="3095625"/>
            <a:ext cx="8382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new social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304461" y="3100388"/>
            <a:ext cx="1038225" cy="238125"/>
          </a:xfrm>
          <a:custGeom>
            <a:avLst/>
            <a:gdLst/>
            <a:ahLst/>
            <a:cxnLst/>
            <a:rect l="l" t="t" r="r" b="b"/>
            <a:pathLst>
              <a:path w="1038225" h="238125">
                <a:moveTo>
                  <a:pt x="38100" y="0"/>
                </a:moveTo>
                <a:lnTo>
                  <a:pt x="1000125" y="0"/>
                </a:lnTo>
                <a:cubicBezTo>
                  <a:pt x="1021153" y="0"/>
                  <a:pt x="1038225" y="17072"/>
                  <a:pt x="1038225" y="38100"/>
                </a:cubicBezTo>
                <a:lnTo>
                  <a:pt x="1038225" y="200025"/>
                </a:lnTo>
                <a:cubicBezTo>
                  <a:pt x="1038225" y="221053"/>
                  <a:pt x="1021153" y="238125"/>
                  <a:pt x="10001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A7282">
              <a:alpha val="10196"/>
            </a:srgbClr>
          </a:solidFill>
          <a:ln w="12700">
            <a:solidFill>
              <a:srgbClr val="6A7282">
                <a:alpha val="30196"/>
              </a:srgbClr>
            </a:solidFill>
            <a:prstDash val="solid"/>
          </a:ln>
        </p:spPr>
      </p:sp>
      <p:sp>
        <p:nvSpPr>
          <p:cNvPr id="60" name="Text 58"/>
          <p:cNvSpPr/>
          <p:nvPr/>
        </p:nvSpPr>
        <p:spPr>
          <a:xfrm>
            <a:off x="8299698" y="3095625"/>
            <a:ext cx="10858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called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9431982" y="3100388"/>
            <a:ext cx="981075" cy="238125"/>
          </a:xfrm>
          <a:custGeom>
            <a:avLst/>
            <a:gdLst/>
            <a:ahLst/>
            <a:cxnLst/>
            <a:rect l="l" t="t" r="r" b="b"/>
            <a:pathLst>
              <a:path w="981075" h="238125">
                <a:moveTo>
                  <a:pt x="38100" y="0"/>
                </a:moveTo>
                <a:lnTo>
                  <a:pt x="942975" y="0"/>
                </a:lnTo>
                <a:cubicBezTo>
                  <a:pt x="964003" y="0"/>
                  <a:pt x="981075" y="17072"/>
                  <a:pt x="981075" y="38100"/>
                </a:cubicBezTo>
                <a:lnTo>
                  <a:pt x="981075" y="200025"/>
                </a:lnTo>
                <a:cubicBezTo>
                  <a:pt x="981075" y="221053"/>
                  <a:pt x="964003" y="238125"/>
                  <a:pt x="9429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A7282">
              <a:alpha val="10196"/>
            </a:srgbClr>
          </a:solidFill>
          <a:ln w="12700">
            <a:solidFill>
              <a:srgbClr val="6A7282">
                <a:alpha val="30196"/>
              </a:srgbClr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9427220" y="3095625"/>
            <a:ext cx="10287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launch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191250" y="5598319"/>
            <a:ext cx="5619750" cy="876300"/>
          </a:xfrm>
          <a:custGeom>
            <a:avLst/>
            <a:gdLst/>
            <a:ahLst/>
            <a:cxnLst/>
            <a:rect l="l" t="t" r="r" b="b"/>
            <a:pathLst>
              <a:path w="5619750" h="876300">
                <a:moveTo>
                  <a:pt x="0" y="0"/>
                </a:moveTo>
                <a:lnTo>
                  <a:pt x="5505454" y="0"/>
                </a:lnTo>
                <a:cubicBezTo>
                  <a:pt x="5568578" y="0"/>
                  <a:pt x="5619750" y="51172"/>
                  <a:pt x="5619750" y="114296"/>
                </a:cubicBezTo>
                <a:lnTo>
                  <a:pt x="5619750" y="762004"/>
                </a:lnTo>
                <a:cubicBezTo>
                  <a:pt x="5619750" y="825128"/>
                  <a:pt x="5568578" y="876300"/>
                  <a:pt x="5505454" y="876300"/>
                </a:cubicBezTo>
                <a:lnTo>
                  <a:pt x="0" y="8763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6366F1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64" name="Shape 62"/>
          <p:cNvSpPr/>
          <p:nvPr/>
        </p:nvSpPr>
        <p:spPr>
          <a:xfrm>
            <a:off x="6191250" y="5598319"/>
            <a:ext cx="38100" cy="876300"/>
          </a:xfrm>
          <a:custGeom>
            <a:avLst/>
            <a:gdLst/>
            <a:ahLst/>
            <a:cxnLst/>
            <a:rect l="l" t="t" r="r" b="b"/>
            <a:pathLst>
              <a:path w="38100" h="876300">
                <a:moveTo>
                  <a:pt x="0" y="0"/>
                </a:moveTo>
                <a:lnTo>
                  <a:pt x="38100" y="0"/>
                </a:lnTo>
                <a:lnTo>
                  <a:pt x="38100" y="876300"/>
                </a:lnTo>
                <a:lnTo>
                  <a:pt x="0" y="876300"/>
                </a:lnTo>
                <a:lnTo>
                  <a:pt x="0" y="0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5" name="Shape 63"/>
          <p:cNvSpPr/>
          <p:nvPr/>
        </p:nvSpPr>
        <p:spPr>
          <a:xfrm>
            <a:off x="6343650" y="575071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6" name="Text 64"/>
          <p:cNvSpPr/>
          <p:nvPr/>
        </p:nvSpPr>
        <p:spPr>
          <a:xfrm>
            <a:off x="6553200" y="5712619"/>
            <a:ext cx="5210175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Finding:</a:t>
            </a:r>
            <a:r>
              <a:rPr lang="en-US" sz="1200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Bigram analysis validates that capturing multi-word expressions significantly improves model performance by identifying sentiment-bearing phrases that unigrams miss entirely.</a:t>
            </a:r>
            <a:endParaRPr lang="en-US" sz="12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Development Strategy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81100"/>
            <a:ext cx="11506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70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 implemented an iterative approach, starting simple and progressively refining our models. Each iteration builds upon insights from the previous, systematically improving performance.</a:t>
            </a:r>
            <a:endParaRPr lang="en-US" sz="1400" dirty="0">
              <a:solidFill>
                <a:srgbClr val="0070C0"/>
              </a:solidFill>
            </a:endParaRPr>
          </a:p>
        </p:txBody>
      </p:sp>
      <p:sp>
        <p:nvSpPr>
          <p:cNvPr id="5" name="Shape 3"/>
          <p:cNvSpPr/>
          <p:nvPr/>
        </p:nvSpPr>
        <p:spPr>
          <a:xfrm>
            <a:off x="385763" y="1795463"/>
            <a:ext cx="2181225" cy="1733550"/>
          </a:xfrm>
          <a:custGeom>
            <a:avLst/>
            <a:gdLst/>
            <a:ahLst/>
            <a:cxnLst/>
            <a:rect l="l" t="t" r="r" b="b"/>
            <a:pathLst>
              <a:path w="2181225" h="1733550">
                <a:moveTo>
                  <a:pt x="114293" y="0"/>
                </a:moveTo>
                <a:lnTo>
                  <a:pt x="2066932" y="0"/>
                </a:lnTo>
                <a:cubicBezTo>
                  <a:pt x="2130054" y="0"/>
                  <a:pt x="2181225" y="51171"/>
                  <a:pt x="2181225" y="114293"/>
                </a:cubicBezTo>
                <a:lnTo>
                  <a:pt x="2181225" y="1619257"/>
                </a:lnTo>
                <a:cubicBezTo>
                  <a:pt x="2181225" y="1682379"/>
                  <a:pt x="2130054" y="1733550"/>
                  <a:pt x="2066932" y="1733550"/>
                </a:cubicBezTo>
                <a:lnTo>
                  <a:pt x="114293" y="1733550"/>
                </a:lnTo>
                <a:cubicBezTo>
                  <a:pt x="51171" y="1733550"/>
                  <a:pt x="0" y="1682379"/>
                  <a:pt x="0" y="161925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4825" y="19145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635943" y="1971675"/>
            <a:ext cx="104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894433" y="1952625"/>
            <a:ext cx="561975" cy="228600"/>
          </a:xfrm>
          <a:custGeom>
            <a:avLst/>
            <a:gdLst/>
            <a:ahLst/>
            <a:cxnLst/>
            <a:rect l="l" t="t" r="r" b="b"/>
            <a:pathLst>
              <a:path w="561975" h="228600">
                <a:moveTo>
                  <a:pt x="38101" y="0"/>
                </a:moveTo>
                <a:lnTo>
                  <a:pt x="523874" y="0"/>
                </a:lnTo>
                <a:cubicBezTo>
                  <a:pt x="544917" y="0"/>
                  <a:pt x="561975" y="17058"/>
                  <a:pt x="561975" y="38101"/>
                </a:cubicBezTo>
                <a:lnTo>
                  <a:pt x="561975" y="190499"/>
                </a:lnTo>
                <a:cubicBezTo>
                  <a:pt x="561975" y="211542"/>
                  <a:pt x="544917" y="228600"/>
                  <a:pt x="5238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894433" y="1952625"/>
            <a:ext cx="6191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Baseline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4825" y="2295525"/>
            <a:ext cx="2019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Naive Bayes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04825" y="2600325"/>
            <a:ext cx="20002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 baseline with interpretable probability estimates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04825" y="3067050"/>
            <a:ext cx="476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137321" y="3067050"/>
            <a:ext cx="371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5,000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04825" y="3257550"/>
            <a:ext cx="495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N-grams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137321" y="3257550"/>
            <a:ext cx="371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(1,1)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694533" y="1795463"/>
            <a:ext cx="2181225" cy="1733550"/>
          </a:xfrm>
          <a:custGeom>
            <a:avLst/>
            <a:gdLst/>
            <a:ahLst/>
            <a:cxnLst/>
            <a:rect l="l" t="t" r="r" b="b"/>
            <a:pathLst>
              <a:path w="2181225" h="1733550">
                <a:moveTo>
                  <a:pt x="114293" y="0"/>
                </a:moveTo>
                <a:lnTo>
                  <a:pt x="2066932" y="0"/>
                </a:lnTo>
                <a:cubicBezTo>
                  <a:pt x="2130054" y="0"/>
                  <a:pt x="2181225" y="51171"/>
                  <a:pt x="2181225" y="114293"/>
                </a:cubicBezTo>
                <a:lnTo>
                  <a:pt x="2181225" y="1619257"/>
                </a:lnTo>
                <a:cubicBezTo>
                  <a:pt x="2181225" y="1682379"/>
                  <a:pt x="2130054" y="1733550"/>
                  <a:pt x="2066932" y="1733550"/>
                </a:cubicBezTo>
                <a:lnTo>
                  <a:pt x="114293" y="1733550"/>
                </a:lnTo>
                <a:cubicBezTo>
                  <a:pt x="51171" y="1733550"/>
                  <a:pt x="0" y="1682379"/>
                  <a:pt x="0" y="161925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2813596" y="19145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2931914" y="1971675"/>
            <a:ext cx="133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122688" y="1952625"/>
            <a:ext cx="638175" cy="228600"/>
          </a:xfrm>
          <a:custGeom>
            <a:avLst/>
            <a:gdLst/>
            <a:ahLst/>
            <a:cxnLst/>
            <a:rect l="l" t="t" r="r" b="b"/>
            <a:pathLst>
              <a:path w="638175" h="228600">
                <a:moveTo>
                  <a:pt x="38101" y="0"/>
                </a:moveTo>
                <a:lnTo>
                  <a:pt x="600074" y="0"/>
                </a:lnTo>
                <a:cubicBezTo>
                  <a:pt x="621117" y="0"/>
                  <a:pt x="638175" y="17058"/>
                  <a:pt x="638175" y="38101"/>
                </a:cubicBezTo>
                <a:lnTo>
                  <a:pt x="638175" y="190499"/>
                </a:lnTo>
                <a:cubicBezTo>
                  <a:pt x="638175" y="211542"/>
                  <a:pt x="621117" y="228600"/>
                  <a:pt x="6000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4122688" y="1952625"/>
            <a:ext cx="6953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Enhanced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2813596" y="2295525"/>
            <a:ext cx="2019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Enhanced NB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2813596" y="2600325"/>
            <a:ext cx="20002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Added bigrams, increased vocabulary size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2813596" y="3067050"/>
            <a:ext cx="476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446240" y="3067050"/>
            <a:ext cx="371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7,000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2813596" y="3257550"/>
            <a:ext cx="495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N-grams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446240" y="3257550"/>
            <a:ext cx="371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(1,2)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003453" y="1795463"/>
            <a:ext cx="2181225" cy="1733550"/>
          </a:xfrm>
          <a:custGeom>
            <a:avLst/>
            <a:gdLst/>
            <a:ahLst/>
            <a:cxnLst/>
            <a:rect l="l" t="t" r="r" b="b"/>
            <a:pathLst>
              <a:path w="2181225" h="1733550">
                <a:moveTo>
                  <a:pt x="114293" y="0"/>
                </a:moveTo>
                <a:lnTo>
                  <a:pt x="2066932" y="0"/>
                </a:lnTo>
                <a:cubicBezTo>
                  <a:pt x="2130054" y="0"/>
                  <a:pt x="2181225" y="51171"/>
                  <a:pt x="2181225" y="114293"/>
                </a:cubicBezTo>
                <a:lnTo>
                  <a:pt x="2181225" y="1619257"/>
                </a:lnTo>
                <a:cubicBezTo>
                  <a:pt x="2181225" y="1682379"/>
                  <a:pt x="2130054" y="1733550"/>
                  <a:pt x="2066932" y="1733550"/>
                </a:cubicBezTo>
                <a:lnTo>
                  <a:pt x="114293" y="1733550"/>
                </a:lnTo>
                <a:cubicBezTo>
                  <a:pt x="51171" y="1733550"/>
                  <a:pt x="0" y="1682379"/>
                  <a:pt x="0" y="161925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5122515" y="19145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5239196" y="197167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17022" y="1952625"/>
            <a:ext cx="647700" cy="228600"/>
          </a:xfrm>
          <a:custGeom>
            <a:avLst/>
            <a:gdLst/>
            <a:ahLst/>
            <a:cxnLst/>
            <a:rect l="l" t="t" r="r" b="b"/>
            <a:pathLst>
              <a:path w="647700" h="228600">
                <a:moveTo>
                  <a:pt x="38101" y="0"/>
                </a:moveTo>
                <a:lnTo>
                  <a:pt x="609599" y="0"/>
                </a:lnTo>
                <a:cubicBezTo>
                  <a:pt x="630642" y="0"/>
                  <a:pt x="647700" y="17058"/>
                  <a:pt x="647700" y="38101"/>
                </a:cubicBezTo>
                <a:lnTo>
                  <a:pt x="647700" y="190499"/>
                </a:lnTo>
                <a:cubicBezTo>
                  <a:pt x="647700" y="211542"/>
                  <a:pt x="630642" y="228600"/>
                  <a:pt x="6095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6417022" y="1952625"/>
            <a:ext cx="7048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122515" y="2295525"/>
            <a:ext cx="2019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Logistic Reg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122515" y="2600325"/>
            <a:ext cx="20002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Handles feature dependence better than Naive Bayes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122515" y="3067050"/>
            <a:ext cx="476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Weights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566595" y="3067050"/>
            <a:ext cx="561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Balanced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122515" y="3257550"/>
            <a:ext cx="752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Regularization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440835" y="3257550"/>
            <a:ext cx="685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L2 (C=1.0)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316986" y="1800225"/>
            <a:ext cx="2171700" cy="1724025"/>
          </a:xfrm>
          <a:custGeom>
            <a:avLst/>
            <a:gdLst/>
            <a:ahLst/>
            <a:cxnLst/>
            <a:rect l="l" t="t" r="r" b="b"/>
            <a:pathLst>
              <a:path w="2171700" h="1724025">
                <a:moveTo>
                  <a:pt x="114303" y="0"/>
                </a:moveTo>
                <a:lnTo>
                  <a:pt x="2057397" y="0"/>
                </a:lnTo>
                <a:cubicBezTo>
                  <a:pt x="2120483" y="0"/>
                  <a:pt x="2171700" y="51217"/>
                  <a:pt x="2171700" y="114303"/>
                </a:cubicBezTo>
                <a:lnTo>
                  <a:pt x="2171700" y="1609722"/>
                </a:lnTo>
                <a:cubicBezTo>
                  <a:pt x="2171700" y="1672808"/>
                  <a:pt x="2120483" y="1724025"/>
                  <a:pt x="2057397" y="1724025"/>
                </a:cubicBezTo>
                <a:lnTo>
                  <a:pt x="114303" y="1724025"/>
                </a:lnTo>
                <a:cubicBezTo>
                  <a:pt x="51217" y="1724025"/>
                  <a:pt x="0" y="1672808"/>
                  <a:pt x="0" y="16097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gradFill flip="none" rotWithShape="1">
            <a:gsLst>
              <a:gs pos="0">
                <a:srgbClr val="6366F1">
                  <a:alpha val="30000"/>
                </a:srgbClr>
              </a:gs>
              <a:gs pos="100000">
                <a:srgbClr val="6366F1">
                  <a:alpha val="10000"/>
                </a:srgbClr>
              </a:gs>
            </a:gsLst>
            <a:lin ang="2700000" scaled="1"/>
          </a:gradFill>
          <a:ln w="25400">
            <a:solidFill>
              <a:srgbClr val="6366F1"/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7440811" y="19240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30196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7559278" y="1981200"/>
            <a:ext cx="133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519071" y="1962150"/>
            <a:ext cx="847725" cy="228600"/>
          </a:xfrm>
          <a:custGeom>
            <a:avLst/>
            <a:gdLst/>
            <a:ahLst/>
            <a:cxnLst/>
            <a:rect l="l" t="t" r="r" b="b"/>
            <a:pathLst>
              <a:path w="847725" h="228600">
                <a:moveTo>
                  <a:pt x="38101" y="0"/>
                </a:moveTo>
                <a:lnTo>
                  <a:pt x="809624" y="0"/>
                </a:lnTo>
                <a:cubicBezTo>
                  <a:pt x="830667" y="0"/>
                  <a:pt x="847725" y="17058"/>
                  <a:pt x="847725" y="38101"/>
                </a:cubicBezTo>
                <a:lnTo>
                  <a:pt x="847725" y="190499"/>
                </a:lnTo>
                <a:cubicBezTo>
                  <a:pt x="847725" y="211542"/>
                  <a:pt x="830667" y="228600"/>
                  <a:pt x="80962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6366F1">
              <a:alpha val="30196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8519071" y="1962150"/>
            <a:ext cx="9048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⭐ SELECTED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440811" y="2305050"/>
            <a:ext cx="200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Linear SVM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440811" y="2609850"/>
            <a:ext cx="19812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Optimal decision boundaries in high-dimensional space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440811" y="3057525"/>
            <a:ext cx="476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Weights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865989" y="3057525"/>
            <a:ext cx="561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Balanced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440811" y="3248025"/>
            <a:ext cx="752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Regularization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054405" y="3248025"/>
            <a:ext cx="371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C=0.5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9621143" y="1795463"/>
            <a:ext cx="2181225" cy="1733550"/>
          </a:xfrm>
          <a:custGeom>
            <a:avLst/>
            <a:gdLst/>
            <a:ahLst/>
            <a:cxnLst/>
            <a:rect l="l" t="t" r="r" b="b"/>
            <a:pathLst>
              <a:path w="2181225" h="1733550">
                <a:moveTo>
                  <a:pt x="114293" y="0"/>
                </a:moveTo>
                <a:lnTo>
                  <a:pt x="2066932" y="0"/>
                </a:lnTo>
                <a:cubicBezTo>
                  <a:pt x="2130054" y="0"/>
                  <a:pt x="2181225" y="51171"/>
                  <a:pt x="2181225" y="114293"/>
                </a:cubicBezTo>
                <a:lnTo>
                  <a:pt x="2181225" y="1619257"/>
                </a:lnTo>
                <a:cubicBezTo>
                  <a:pt x="2181225" y="1682379"/>
                  <a:pt x="2130054" y="1733550"/>
                  <a:pt x="2066932" y="1733550"/>
                </a:cubicBezTo>
                <a:lnTo>
                  <a:pt x="114293" y="1733550"/>
                </a:lnTo>
                <a:cubicBezTo>
                  <a:pt x="51171" y="1733550"/>
                  <a:pt x="0" y="1682379"/>
                  <a:pt x="0" y="161925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9740205" y="19145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9856589" y="197167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11052870" y="1952625"/>
            <a:ext cx="638175" cy="228600"/>
          </a:xfrm>
          <a:custGeom>
            <a:avLst/>
            <a:gdLst/>
            <a:ahLst/>
            <a:cxnLst/>
            <a:rect l="l" t="t" r="r" b="b"/>
            <a:pathLst>
              <a:path w="638175" h="228600">
                <a:moveTo>
                  <a:pt x="38101" y="0"/>
                </a:moveTo>
                <a:lnTo>
                  <a:pt x="600074" y="0"/>
                </a:lnTo>
                <a:cubicBezTo>
                  <a:pt x="621117" y="0"/>
                  <a:pt x="638175" y="17058"/>
                  <a:pt x="638175" y="38101"/>
                </a:cubicBezTo>
                <a:lnTo>
                  <a:pt x="638175" y="190499"/>
                </a:lnTo>
                <a:cubicBezTo>
                  <a:pt x="638175" y="211542"/>
                  <a:pt x="621117" y="228600"/>
                  <a:pt x="6000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11052870" y="1952625"/>
            <a:ext cx="6953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636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Ensemble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9740205" y="2295525"/>
            <a:ext cx="2019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XGBoost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9740205" y="2600325"/>
            <a:ext cx="2000250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Gradient boosting with tree-based learning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9740205" y="3067050"/>
            <a:ext cx="571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Estimators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498461" y="3067050"/>
            <a:ext cx="247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9740205" y="3257550"/>
            <a:ext cx="723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Learning Rate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1498461" y="3257550"/>
            <a:ext cx="247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0.1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385763" y="3690937"/>
            <a:ext cx="5629275" cy="1876425"/>
          </a:xfrm>
          <a:custGeom>
            <a:avLst/>
            <a:gdLst/>
            <a:ahLst/>
            <a:cxnLst/>
            <a:rect l="l" t="t" r="r" b="b"/>
            <a:pathLst>
              <a:path w="5629275" h="1876425">
                <a:moveTo>
                  <a:pt x="114293" y="0"/>
                </a:moveTo>
                <a:lnTo>
                  <a:pt x="5514982" y="0"/>
                </a:lnTo>
                <a:cubicBezTo>
                  <a:pt x="5578104" y="0"/>
                  <a:pt x="5629275" y="51171"/>
                  <a:pt x="5629275" y="114293"/>
                </a:cubicBezTo>
                <a:lnTo>
                  <a:pt x="5629275" y="1762132"/>
                </a:lnTo>
                <a:cubicBezTo>
                  <a:pt x="5629275" y="1825254"/>
                  <a:pt x="5578104" y="1876425"/>
                  <a:pt x="5514982" y="1876425"/>
                </a:cubicBezTo>
                <a:lnTo>
                  <a:pt x="114293" y="1876425"/>
                </a:lnTo>
                <a:cubicBezTo>
                  <a:pt x="51171" y="1876425"/>
                  <a:pt x="0" y="1825254"/>
                  <a:pt x="0" y="17621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1" name="Shape 59"/>
          <p:cNvSpPr/>
          <p:nvPr/>
        </p:nvSpPr>
        <p:spPr>
          <a:xfrm>
            <a:off x="577453" y="389572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96441" y="0"/>
                </a:moveTo>
                <a:lnTo>
                  <a:pt x="42863" y="0"/>
                </a:lnTo>
                <a:cubicBezTo>
                  <a:pt x="36935" y="0"/>
                  <a:pt x="32147" y="4789"/>
                  <a:pt x="32147" y="10716"/>
                </a:cubicBezTo>
                <a:cubicBezTo>
                  <a:pt x="32147" y="16643"/>
                  <a:pt x="36935" y="21431"/>
                  <a:pt x="42863" y="21431"/>
                </a:cubicBezTo>
                <a:lnTo>
                  <a:pt x="42863" y="72163"/>
                </a:lnTo>
                <a:lnTo>
                  <a:pt x="2511" y="142752"/>
                </a:lnTo>
                <a:cubicBezTo>
                  <a:pt x="871" y="145666"/>
                  <a:pt x="0" y="148914"/>
                  <a:pt x="0" y="152262"/>
                </a:cubicBezTo>
                <a:cubicBezTo>
                  <a:pt x="0" y="162878"/>
                  <a:pt x="8573" y="171450"/>
                  <a:pt x="19188" y="171450"/>
                </a:cubicBezTo>
                <a:lnTo>
                  <a:pt x="130831" y="171450"/>
                </a:lnTo>
                <a:cubicBezTo>
                  <a:pt x="141413" y="171450"/>
                  <a:pt x="150019" y="162878"/>
                  <a:pt x="150019" y="152262"/>
                </a:cubicBezTo>
                <a:cubicBezTo>
                  <a:pt x="150019" y="148914"/>
                  <a:pt x="149148" y="145632"/>
                  <a:pt x="147507" y="142752"/>
                </a:cubicBezTo>
                <a:lnTo>
                  <a:pt x="107156" y="72163"/>
                </a:lnTo>
                <a:lnTo>
                  <a:pt x="107156" y="21431"/>
                </a:lnTo>
                <a:cubicBezTo>
                  <a:pt x="113083" y="21431"/>
                  <a:pt x="117872" y="16643"/>
                  <a:pt x="117872" y="10716"/>
                </a:cubicBezTo>
                <a:cubicBezTo>
                  <a:pt x="117872" y="4789"/>
                  <a:pt x="113083" y="0"/>
                  <a:pt x="107156" y="0"/>
                </a:cubicBezTo>
                <a:lnTo>
                  <a:pt x="96441" y="0"/>
                </a:lnTo>
                <a:close/>
                <a:moveTo>
                  <a:pt x="64294" y="72163"/>
                </a:moveTo>
                <a:lnTo>
                  <a:pt x="64294" y="21431"/>
                </a:lnTo>
                <a:lnTo>
                  <a:pt x="85725" y="21431"/>
                </a:lnTo>
                <a:lnTo>
                  <a:pt x="85725" y="72163"/>
                </a:lnTo>
                <a:cubicBezTo>
                  <a:pt x="85725" y="75880"/>
                  <a:pt x="86696" y="79564"/>
                  <a:pt x="88538" y="82812"/>
                </a:cubicBezTo>
                <a:lnTo>
                  <a:pt x="102468" y="107156"/>
                </a:lnTo>
                <a:lnTo>
                  <a:pt x="47551" y="107156"/>
                </a:lnTo>
                <a:lnTo>
                  <a:pt x="61481" y="82812"/>
                </a:lnTo>
                <a:cubicBezTo>
                  <a:pt x="63323" y="79564"/>
                  <a:pt x="64294" y="75914"/>
                  <a:pt x="64294" y="72163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2" name="Text 60"/>
          <p:cNvSpPr/>
          <p:nvPr/>
        </p:nvSpPr>
        <p:spPr>
          <a:xfrm>
            <a:off x="762000" y="3848100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Validation Strategy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542925" y="42291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64" name="Shape 62"/>
          <p:cNvSpPr/>
          <p:nvPr/>
        </p:nvSpPr>
        <p:spPr>
          <a:xfrm>
            <a:off x="631031" y="43148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05169" y="8959"/>
                </a:moveTo>
                <a:cubicBezTo>
                  <a:pt x="108295" y="7657"/>
                  <a:pt x="111863" y="8386"/>
                  <a:pt x="114259" y="10757"/>
                </a:cubicBezTo>
                <a:lnTo>
                  <a:pt x="130928" y="27425"/>
                </a:lnTo>
                <a:cubicBezTo>
                  <a:pt x="132491" y="28988"/>
                  <a:pt x="133376" y="31098"/>
                  <a:pt x="133376" y="33311"/>
                </a:cubicBezTo>
                <a:cubicBezTo>
                  <a:pt x="133376" y="35525"/>
                  <a:pt x="132491" y="37635"/>
                  <a:pt x="130928" y="39198"/>
                </a:cubicBezTo>
                <a:lnTo>
                  <a:pt x="114259" y="55866"/>
                </a:lnTo>
                <a:cubicBezTo>
                  <a:pt x="111863" y="58262"/>
                  <a:pt x="108295" y="58966"/>
                  <a:pt x="105169" y="57663"/>
                </a:cubicBezTo>
                <a:cubicBezTo>
                  <a:pt x="102044" y="56361"/>
                  <a:pt x="100013" y="53366"/>
                  <a:pt x="100013" y="50006"/>
                </a:cubicBezTo>
                <a:lnTo>
                  <a:pt x="100013" y="41672"/>
                </a:lnTo>
                <a:lnTo>
                  <a:pt x="91678" y="41672"/>
                </a:lnTo>
                <a:cubicBezTo>
                  <a:pt x="89048" y="41672"/>
                  <a:pt x="86573" y="42896"/>
                  <a:pt x="85011" y="45006"/>
                </a:cubicBezTo>
                <a:lnTo>
                  <a:pt x="76572" y="56257"/>
                </a:lnTo>
                <a:lnTo>
                  <a:pt x="66154" y="42375"/>
                </a:lnTo>
                <a:lnTo>
                  <a:pt x="71676" y="35004"/>
                </a:lnTo>
                <a:cubicBezTo>
                  <a:pt x="76390" y="28702"/>
                  <a:pt x="83813" y="25003"/>
                  <a:pt x="91678" y="25003"/>
                </a:cubicBezTo>
                <a:lnTo>
                  <a:pt x="100013" y="25003"/>
                </a:lnTo>
                <a:lnTo>
                  <a:pt x="100013" y="16669"/>
                </a:lnTo>
                <a:cubicBezTo>
                  <a:pt x="100013" y="13309"/>
                  <a:pt x="102044" y="10262"/>
                  <a:pt x="105169" y="8959"/>
                </a:cubicBezTo>
                <a:close/>
                <a:moveTo>
                  <a:pt x="40109" y="77093"/>
                </a:moveTo>
                <a:lnTo>
                  <a:pt x="50527" y="90975"/>
                </a:lnTo>
                <a:lnTo>
                  <a:pt x="45006" y="98346"/>
                </a:lnTo>
                <a:cubicBezTo>
                  <a:pt x="40291" y="104648"/>
                  <a:pt x="32869" y="108347"/>
                  <a:pt x="25003" y="108347"/>
                </a:cubicBezTo>
                <a:lnTo>
                  <a:pt x="8334" y="108347"/>
                </a:lnTo>
                <a:cubicBezTo>
                  <a:pt x="3724" y="108347"/>
                  <a:pt x="0" y="104622"/>
                  <a:pt x="0" y="100013"/>
                </a:cubicBezTo>
                <a:cubicBezTo>
                  <a:pt x="0" y="95403"/>
                  <a:pt x="3724" y="91678"/>
                  <a:pt x="8334" y="91678"/>
                </a:cubicBezTo>
                <a:lnTo>
                  <a:pt x="25003" y="91678"/>
                </a:lnTo>
                <a:cubicBezTo>
                  <a:pt x="27634" y="91678"/>
                  <a:pt x="30108" y="90454"/>
                  <a:pt x="31671" y="88344"/>
                </a:cubicBezTo>
                <a:lnTo>
                  <a:pt x="40109" y="77093"/>
                </a:lnTo>
                <a:close/>
                <a:moveTo>
                  <a:pt x="114233" y="122567"/>
                </a:moveTo>
                <a:cubicBezTo>
                  <a:pt x="111837" y="124964"/>
                  <a:pt x="108269" y="125667"/>
                  <a:pt x="105143" y="124365"/>
                </a:cubicBezTo>
                <a:cubicBezTo>
                  <a:pt x="102018" y="123062"/>
                  <a:pt x="100013" y="120041"/>
                  <a:pt x="100013" y="116681"/>
                </a:cubicBezTo>
                <a:lnTo>
                  <a:pt x="100013" y="108347"/>
                </a:lnTo>
                <a:lnTo>
                  <a:pt x="91678" y="108347"/>
                </a:lnTo>
                <a:cubicBezTo>
                  <a:pt x="83813" y="108347"/>
                  <a:pt x="76390" y="104648"/>
                  <a:pt x="71676" y="98346"/>
                </a:cubicBezTo>
                <a:lnTo>
                  <a:pt x="31671" y="45006"/>
                </a:lnTo>
                <a:cubicBezTo>
                  <a:pt x="30108" y="42896"/>
                  <a:pt x="27634" y="41672"/>
                  <a:pt x="25003" y="41672"/>
                </a:cubicBezTo>
                <a:lnTo>
                  <a:pt x="8334" y="41672"/>
                </a:lnTo>
                <a:cubicBezTo>
                  <a:pt x="3724" y="41672"/>
                  <a:pt x="0" y="37947"/>
                  <a:pt x="0" y="33337"/>
                </a:cubicBezTo>
                <a:cubicBezTo>
                  <a:pt x="0" y="28728"/>
                  <a:pt x="3724" y="25003"/>
                  <a:pt x="8334" y="25003"/>
                </a:cubicBezTo>
                <a:lnTo>
                  <a:pt x="25003" y="25003"/>
                </a:lnTo>
                <a:cubicBezTo>
                  <a:pt x="32869" y="25003"/>
                  <a:pt x="40291" y="28702"/>
                  <a:pt x="45006" y="35004"/>
                </a:cubicBezTo>
                <a:lnTo>
                  <a:pt x="85011" y="88344"/>
                </a:lnTo>
                <a:cubicBezTo>
                  <a:pt x="86573" y="90454"/>
                  <a:pt x="89048" y="91678"/>
                  <a:pt x="91678" y="91678"/>
                </a:cubicBezTo>
                <a:lnTo>
                  <a:pt x="100013" y="91678"/>
                </a:lnTo>
                <a:lnTo>
                  <a:pt x="100013" y="83344"/>
                </a:lnTo>
                <a:cubicBezTo>
                  <a:pt x="100013" y="79984"/>
                  <a:pt x="102044" y="76937"/>
                  <a:pt x="105169" y="75634"/>
                </a:cubicBezTo>
                <a:cubicBezTo>
                  <a:pt x="108295" y="74332"/>
                  <a:pt x="111863" y="75061"/>
                  <a:pt x="114259" y="77432"/>
                </a:cubicBezTo>
                <a:lnTo>
                  <a:pt x="130928" y="94100"/>
                </a:lnTo>
                <a:cubicBezTo>
                  <a:pt x="132491" y="95663"/>
                  <a:pt x="133376" y="97773"/>
                  <a:pt x="133376" y="99986"/>
                </a:cubicBezTo>
                <a:cubicBezTo>
                  <a:pt x="133376" y="102200"/>
                  <a:pt x="132491" y="104310"/>
                  <a:pt x="130928" y="105873"/>
                </a:cubicBezTo>
                <a:lnTo>
                  <a:pt x="114259" y="122541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5" name="Text 63"/>
          <p:cNvSpPr/>
          <p:nvPr/>
        </p:nvSpPr>
        <p:spPr>
          <a:xfrm>
            <a:off x="962025" y="4229100"/>
            <a:ext cx="2057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Train-Test Split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962025" y="4419600"/>
            <a:ext cx="2047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80% training (7,255) / 20% testing (1,814)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542925" y="4648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68" name="Shape 66"/>
          <p:cNvSpPr/>
          <p:nvPr/>
        </p:nvSpPr>
        <p:spPr>
          <a:xfrm>
            <a:off x="631031" y="47339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0554" y="1354"/>
                </a:moveTo>
                <a:cubicBezTo>
                  <a:pt x="64435" y="-443"/>
                  <a:pt x="68915" y="-443"/>
                  <a:pt x="72796" y="1354"/>
                </a:cubicBezTo>
                <a:lnTo>
                  <a:pt x="129730" y="27660"/>
                </a:lnTo>
                <a:cubicBezTo>
                  <a:pt x="131944" y="28675"/>
                  <a:pt x="133350" y="30889"/>
                  <a:pt x="133350" y="33337"/>
                </a:cubicBezTo>
                <a:cubicBezTo>
                  <a:pt x="133350" y="35786"/>
                  <a:pt x="131944" y="38000"/>
                  <a:pt x="129730" y="39015"/>
                </a:cubicBezTo>
                <a:lnTo>
                  <a:pt x="72796" y="65321"/>
                </a:lnTo>
                <a:cubicBezTo>
                  <a:pt x="68915" y="67118"/>
                  <a:pt x="64435" y="67118"/>
                  <a:pt x="60554" y="65321"/>
                </a:cubicBezTo>
                <a:lnTo>
                  <a:pt x="3620" y="39015"/>
                </a:lnTo>
                <a:cubicBezTo>
                  <a:pt x="1406" y="37973"/>
                  <a:pt x="0" y="35760"/>
                  <a:pt x="0" y="33337"/>
                </a:cubicBezTo>
                <a:cubicBezTo>
                  <a:pt x="0" y="30915"/>
                  <a:pt x="1406" y="28675"/>
                  <a:pt x="3620" y="27660"/>
                </a:cubicBezTo>
                <a:lnTo>
                  <a:pt x="60554" y="1354"/>
                </a:lnTo>
                <a:close/>
                <a:moveTo>
                  <a:pt x="12528" y="56882"/>
                </a:moveTo>
                <a:lnTo>
                  <a:pt x="55319" y="76650"/>
                </a:lnTo>
                <a:cubicBezTo>
                  <a:pt x="62534" y="79984"/>
                  <a:pt x="70842" y="79984"/>
                  <a:pt x="78057" y="76650"/>
                </a:cubicBezTo>
                <a:lnTo>
                  <a:pt x="120848" y="56882"/>
                </a:lnTo>
                <a:lnTo>
                  <a:pt x="129730" y="60997"/>
                </a:lnTo>
                <a:cubicBezTo>
                  <a:pt x="131944" y="62013"/>
                  <a:pt x="133350" y="64227"/>
                  <a:pt x="133350" y="66675"/>
                </a:cubicBezTo>
                <a:cubicBezTo>
                  <a:pt x="133350" y="69123"/>
                  <a:pt x="131944" y="71337"/>
                  <a:pt x="129730" y="72353"/>
                </a:cubicBezTo>
                <a:lnTo>
                  <a:pt x="72796" y="98658"/>
                </a:lnTo>
                <a:cubicBezTo>
                  <a:pt x="68915" y="100455"/>
                  <a:pt x="64435" y="100455"/>
                  <a:pt x="60554" y="98658"/>
                </a:cubicBezTo>
                <a:lnTo>
                  <a:pt x="3620" y="72353"/>
                </a:lnTo>
                <a:cubicBezTo>
                  <a:pt x="1406" y="71311"/>
                  <a:pt x="0" y="69097"/>
                  <a:pt x="0" y="66675"/>
                </a:cubicBezTo>
                <a:cubicBezTo>
                  <a:pt x="0" y="64253"/>
                  <a:pt x="1406" y="62013"/>
                  <a:pt x="3620" y="60997"/>
                </a:cubicBezTo>
                <a:lnTo>
                  <a:pt x="12502" y="56882"/>
                </a:lnTo>
                <a:close/>
                <a:moveTo>
                  <a:pt x="3620" y="94335"/>
                </a:moveTo>
                <a:lnTo>
                  <a:pt x="12502" y="90220"/>
                </a:lnTo>
                <a:lnTo>
                  <a:pt x="55293" y="109988"/>
                </a:lnTo>
                <a:cubicBezTo>
                  <a:pt x="62508" y="113321"/>
                  <a:pt x="70816" y="113321"/>
                  <a:pt x="78031" y="109988"/>
                </a:cubicBezTo>
                <a:lnTo>
                  <a:pt x="120822" y="90220"/>
                </a:lnTo>
                <a:lnTo>
                  <a:pt x="129704" y="94335"/>
                </a:lnTo>
                <a:cubicBezTo>
                  <a:pt x="131918" y="95350"/>
                  <a:pt x="133324" y="97564"/>
                  <a:pt x="133324" y="100013"/>
                </a:cubicBezTo>
                <a:cubicBezTo>
                  <a:pt x="133324" y="102461"/>
                  <a:pt x="131918" y="104675"/>
                  <a:pt x="129704" y="105690"/>
                </a:cubicBezTo>
                <a:lnTo>
                  <a:pt x="72770" y="131996"/>
                </a:lnTo>
                <a:cubicBezTo>
                  <a:pt x="68889" y="133793"/>
                  <a:pt x="64409" y="133793"/>
                  <a:pt x="60528" y="131996"/>
                </a:cubicBezTo>
                <a:lnTo>
                  <a:pt x="3620" y="105690"/>
                </a:lnTo>
                <a:cubicBezTo>
                  <a:pt x="1406" y="104648"/>
                  <a:pt x="0" y="102435"/>
                  <a:pt x="0" y="100013"/>
                </a:cubicBezTo>
                <a:cubicBezTo>
                  <a:pt x="0" y="97590"/>
                  <a:pt x="1406" y="95350"/>
                  <a:pt x="3620" y="94335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9" name="Text 67"/>
          <p:cNvSpPr/>
          <p:nvPr/>
        </p:nvSpPr>
        <p:spPr>
          <a:xfrm>
            <a:off x="962025" y="4648200"/>
            <a:ext cx="2038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Stratification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962025" y="4838700"/>
            <a:ext cx="2028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Preserves original sentiment distribution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542925" y="50673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72" name="Shape 70"/>
          <p:cNvSpPr/>
          <p:nvPr/>
        </p:nvSpPr>
        <p:spPr>
          <a:xfrm>
            <a:off x="631031" y="51530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13738" y="19456"/>
                </a:moveTo>
                <a:lnTo>
                  <a:pt x="116681" y="22242"/>
                </a:lnTo>
                <a:lnTo>
                  <a:pt x="116681" y="8334"/>
                </a:lnTo>
                <a:cubicBezTo>
                  <a:pt x="116681" y="3724"/>
                  <a:pt x="120406" y="0"/>
                  <a:pt x="125016" y="0"/>
                </a:cubicBezTo>
                <a:cubicBezTo>
                  <a:pt x="129626" y="0"/>
                  <a:pt x="133350" y="3724"/>
                  <a:pt x="133350" y="8334"/>
                </a:cubicBezTo>
                <a:lnTo>
                  <a:pt x="133350" y="41672"/>
                </a:lnTo>
                <a:cubicBezTo>
                  <a:pt x="133350" y="46282"/>
                  <a:pt x="129626" y="50006"/>
                  <a:pt x="125016" y="50006"/>
                </a:cubicBezTo>
                <a:lnTo>
                  <a:pt x="91678" y="50006"/>
                </a:lnTo>
                <a:cubicBezTo>
                  <a:pt x="87068" y="50006"/>
                  <a:pt x="83344" y="46282"/>
                  <a:pt x="83344" y="41672"/>
                </a:cubicBezTo>
                <a:cubicBezTo>
                  <a:pt x="83344" y="37062"/>
                  <a:pt x="87068" y="33337"/>
                  <a:pt x="91678" y="33337"/>
                </a:cubicBezTo>
                <a:lnTo>
                  <a:pt x="104154" y="33337"/>
                </a:lnTo>
                <a:lnTo>
                  <a:pt x="102174" y="31462"/>
                </a:lnTo>
                <a:cubicBezTo>
                  <a:pt x="102122" y="31410"/>
                  <a:pt x="102070" y="31358"/>
                  <a:pt x="102018" y="31306"/>
                </a:cubicBezTo>
                <a:cubicBezTo>
                  <a:pt x="82484" y="11772"/>
                  <a:pt x="50840" y="11772"/>
                  <a:pt x="31306" y="31306"/>
                </a:cubicBezTo>
                <a:cubicBezTo>
                  <a:pt x="11772" y="50840"/>
                  <a:pt x="11772" y="82484"/>
                  <a:pt x="31306" y="102018"/>
                </a:cubicBezTo>
                <a:cubicBezTo>
                  <a:pt x="50840" y="121552"/>
                  <a:pt x="82484" y="121552"/>
                  <a:pt x="102018" y="102018"/>
                </a:cubicBezTo>
                <a:cubicBezTo>
                  <a:pt x="104154" y="99882"/>
                  <a:pt x="106055" y="97616"/>
                  <a:pt x="107722" y="95220"/>
                </a:cubicBezTo>
                <a:cubicBezTo>
                  <a:pt x="110352" y="91444"/>
                  <a:pt x="115561" y="90532"/>
                  <a:pt x="119338" y="93163"/>
                </a:cubicBezTo>
                <a:cubicBezTo>
                  <a:pt x="123114" y="95793"/>
                  <a:pt x="124026" y="101002"/>
                  <a:pt x="121395" y="104779"/>
                </a:cubicBezTo>
                <a:cubicBezTo>
                  <a:pt x="119182" y="107956"/>
                  <a:pt x="116655" y="110977"/>
                  <a:pt x="113816" y="113816"/>
                </a:cubicBezTo>
                <a:cubicBezTo>
                  <a:pt x="87771" y="139861"/>
                  <a:pt x="45553" y="139861"/>
                  <a:pt x="19534" y="113816"/>
                </a:cubicBezTo>
                <a:cubicBezTo>
                  <a:pt x="-6485" y="87771"/>
                  <a:pt x="-6511" y="45579"/>
                  <a:pt x="19534" y="19534"/>
                </a:cubicBezTo>
                <a:cubicBezTo>
                  <a:pt x="45553" y="-6485"/>
                  <a:pt x="87693" y="-6511"/>
                  <a:pt x="113738" y="19456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73" name="Text 71"/>
          <p:cNvSpPr/>
          <p:nvPr/>
        </p:nvSpPr>
        <p:spPr>
          <a:xfrm>
            <a:off x="962025" y="5067300"/>
            <a:ext cx="1885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Cross-Validation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962025" y="5257800"/>
            <a:ext cx="18764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5-fold CV for robustness assessment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6176963" y="3690937"/>
            <a:ext cx="5629275" cy="1876425"/>
          </a:xfrm>
          <a:custGeom>
            <a:avLst/>
            <a:gdLst/>
            <a:ahLst/>
            <a:cxnLst/>
            <a:rect l="l" t="t" r="r" b="b"/>
            <a:pathLst>
              <a:path w="5629275" h="1876425">
                <a:moveTo>
                  <a:pt x="114293" y="0"/>
                </a:moveTo>
                <a:lnTo>
                  <a:pt x="5514982" y="0"/>
                </a:lnTo>
                <a:cubicBezTo>
                  <a:pt x="5578104" y="0"/>
                  <a:pt x="5629275" y="51171"/>
                  <a:pt x="5629275" y="114293"/>
                </a:cubicBezTo>
                <a:lnTo>
                  <a:pt x="5629275" y="1762132"/>
                </a:lnTo>
                <a:cubicBezTo>
                  <a:pt x="5629275" y="1825254"/>
                  <a:pt x="5578104" y="1876425"/>
                  <a:pt x="5514982" y="1876425"/>
                </a:cubicBezTo>
                <a:lnTo>
                  <a:pt x="114293" y="1876425"/>
                </a:lnTo>
                <a:cubicBezTo>
                  <a:pt x="51171" y="1876425"/>
                  <a:pt x="0" y="1825254"/>
                  <a:pt x="0" y="17621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76" name="Shape 74"/>
          <p:cNvSpPr/>
          <p:nvPr/>
        </p:nvSpPr>
        <p:spPr>
          <a:xfrm>
            <a:off x="6357938" y="38957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77" name="Text 75"/>
          <p:cNvSpPr/>
          <p:nvPr/>
        </p:nvSpPr>
        <p:spPr>
          <a:xfrm>
            <a:off x="6553200" y="3848100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Evaluation Metrics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6338888" y="4233863"/>
            <a:ext cx="2609850" cy="542925"/>
          </a:xfrm>
          <a:custGeom>
            <a:avLst/>
            <a:gdLst/>
            <a:ahLst/>
            <a:cxnLst/>
            <a:rect l="l" t="t" r="r" b="b"/>
            <a:pathLst>
              <a:path w="2609850" h="542925">
                <a:moveTo>
                  <a:pt x="76200" y="0"/>
                </a:moveTo>
                <a:lnTo>
                  <a:pt x="2533650" y="0"/>
                </a:lnTo>
                <a:cubicBezTo>
                  <a:pt x="2575734" y="0"/>
                  <a:pt x="2609850" y="34116"/>
                  <a:pt x="2609850" y="76200"/>
                </a:cubicBezTo>
                <a:lnTo>
                  <a:pt x="2609850" y="466725"/>
                </a:lnTo>
                <a:cubicBezTo>
                  <a:pt x="2609850" y="508809"/>
                  <a:pt x="2575734" y="542925"/>
                  <a:pt x="2533650" y="542925"/>
                </a:cubicBezTo>
                <a:lnTo>
                  <a:pt x="76200" y="542925"/>
                </a:lnTo>
                <a:cubicBezTo>
                  <a:pt x="34116" y="542925"/>
                  <a:pt x="0" y="508809"/>
                  <a:pt x="0" y="466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79" name="Text 77"/>
          <p:cNvSpPr/>
          <p:nvPr/>
        </p:nvSpPr>
        <p:spPr>
          <a:xfrm>
            <a:off x="6419850" y="4314825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6419850" y="4505325"/>
            <a:ext cx="2514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Overall correctness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9034463" y="4233863"/>
            <a:ext cx="2609850" cy="542925"/>
          </a:xfrm>
          <a:custGeom>
            <a:avLst/>
            <a:gdLst/>
            <a:ahLst/>
            <a:cxnLst/>
            <a:rect l="l" t="t" r="r" b="b"/>
            <a:pathLst>
              <a:path w="2609850" h="542925">
                <a:moveTo>
                  <a:pt x="76200" y="0"/>
                </a:moveTo>
                <a:lnTo>
                  <a:pt x="2533650" y="0"/>
                </a:lnTo>
                <a:cubicBezTo>
                  <a:pt x="2575734" y="0"/>
                  <a:pt x="2609850" y="34116"/>
                  <a:pt x="2609850" y="76200"/>
                </a:cubicBezTo>
                <a:lnTo>
                  <a:pt x="2609850" y="466725"/>
                </a:lnTo>
                <a:cubicBezTo>
                  <a:pt x="2609850" y="508809"/>
                  <a:pt x="2575734" y="542925"/>
                  <a:pt x="2533650" y="542925"/>
                </a:cubicBezTo>
                <a:lnTo>
                  <a:pt x="76200" y="542925"/>
                </a:lnTo>
                <a:cubicBezTo>
                  <a:pt x="34116" y="542925"/>
                  <a:pt x="0" y="508809"/>
                  <a:pt x="0" y="466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82" name="Text 80"/>
          <p:cNvSpPr/>
          <p:nvPr/>
        </p:nvSpPr>
        <p:spPr>
          <a:xfrm>
            <a:off x="9115425" y="4314825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9115425" y="4505325"/>
            <a:ext cx="2514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Predicted positives accuracy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6338888" y="4862513"/>
            <a:ext cx="2609850" cy="542925"/>
          </a:xfrm>
          <a:custGeom>
            <a:avLst/>
            <a:gdLst/>
            <a:ahLst/>
            <a:cxnLst/>
            <a:rect l="l" t="t" r="r" b="b"/>
            <a:pathLst>
              <a:path w="2609850" h="542925">
                <a:moveTo>
                  <a:pt x="76200" y="0"/>
                </a:moveTo>
                <a:lnTo>
                  <a:pt x="2533650" y="0"/>
                </a:lnTo>
                <a:cubicBezTo>
                  <a:pt x="2575734" y="0"/>
                  <a:pt x="2609850" y="34116"/>
                  <a:pt x="2609850" y="76200"/>
                </a:cubicBezTo>
                <a:lnTo>
                  <a:pt x="2609850" y="466725"/>
                </a:lnTo>
                <a:cubicBezTo>
                  <a:pt x="2609850" y="508809"/>
                  <a:pt x="2575734" y="542925"/>
                  <a:pt x="2533650" y="542925"/>
                </a:cubicBezTo>
                <a:lnTo>
                  <a:pt x="76200" y="542925"/>
                </a:lnTo>
                <a:cubicBezTo>
                  <a:pt x="34116" y="542925"/>
                  <a:pt x="0" y="508809"/>
                  <a:pt x="0" y="466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85" name="Text 83"/>
          <p:cNvSpPr/>
          <p:nvPr/>
        </p:nvSpPr>
        <p:spPr>
          <a:xfrm>
            <a:off x="6419850" y="4943475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Recall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6419850" y="5133975"/>
            <a:ext cx="2514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Actual positives identified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9034463" y="4862513"/>
            <a:ext cx="2609850" cy="542925"/>
          </a:xfrm>
          <a:custGeom>
            <a:avLst/>
            <a:gdLst/>
            <a:ahLst/>
            <a:cxnLst/>
            <a:rect l="l" t="t" r="r" b="b"/>
            <a:pathLst>
              <a:path w="2609850" h="542925">
                <a:moveTo>
                  <a:pt x="76200" y="0"/>
                </a:moveTo>
                <a:lnTo>
                  <a:pt x="2533650" y="0"/>
                </a:lnTo>
                <a:cubicBezTo>
                  <a:pt x="2575734" y="0"/>
                  <a:pt x="2609850" y="34116"/>
                  <a:pt x="2609850" y="76200"/>
                </a:cubicBezTo>
                <a:lnTo>
                  <a:pt x="2609850" y="466725"/>
                </a:lnTo>
                <a:cubicBezTo>
                  <a:pt x="2609850" y="508809"/>
                  <a:pt x="2575734" y="542925"/>
                  <a:pt x="2533650" y="542925"/>
                </a:cubicBezTo>
                <a:lnTo>
                  <a:pt x="76200" y="542925"/>
                </a:lnTo>
                <a:cubicBezTo>
                  <a:pt x="34116" y="542925"/>
                  <a:pt x="0" y="508809"/>
                  <a:pt x="0" y="466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88" name="Text 86"/>
          <p:cNvSpPr/>
          <p:nvPr/>
        </p:nvSpPr>
        <p:spPr>
          <a:xfrm>
            <a:off x="9115425" y="4943475"/>
            <a:ext cx="2505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F1-Score</a:t>
            </a:r>
            <a:endParaRPr lang="en-US" sz="1600" dirty="0"/>
          </a:p>
        </p:txBody>
      </p:sp>
      <p:sp>
        <p:nvSpPr>
          <p:cNvPr id="89" name="Text 87"/>
          <p:cNvSpPr/>
          <p:nvPr/>
        </p:nvSpPr>
        <p:spPr>
          <a:xfrm>
            <a:off x="9115425" y="5133975"/>
            <a:ext cx="2514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Precision-recall balance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2046</Words>
  <Application>Microsoft Office PowerPoint</Application>
  <PresentationFormat>Widescreen</PresentationFormat>
  <Paragraphs>441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Quattrocento Sans</vt:lpstr>
      <vt:lpstr>Calibri</vt:lpstr>
      <vt:lpstr>Arial</vt:lpstr>
      <vt:lpstr>Wingdings</vt:lpstr>
      <vt:lpstr>微软雅黑</vt:lpstr>
      <vt:lpstr>MiSans</vt:lpstr>
      <vt:lpstr>Liter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Sentiment Analysis - Group 1</dc:title>
  <dc:subject>Twitter Sentiment Analysis - Group 1</dc:subject>
  <dc:creator>Kimi</dc:creator>
  <cp:lastModifiedBy>PC</cp:lastModifiedBy>
  <cp:revision>7</cp:revision>
  <dcterms:created xsi:type="dcterms:W3CDTF">2026-02-05T08:51:35Z</dcterms:created>
  <dcterms:modified xsi:type="dcterms:W3CDTF">2026-02-05T09:38:23Z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{"Label":"Twitter Sentiment Analysis - Group 1","ContentProducer":"001191110108MACG2KBH8F10000","ProduceID":"19c2cf76-c3a2-8672-8000-000067b96807","ReservedCode1":"","ContentPropagator":"001191110108MACG2KBH8F20000","PropagateID":"19c2cf76-c3a2-8672-8000-</vt:lpwstr>
  </property>
</Properties>
</file>